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ink/ink1.xml" ContentType="application/inkml+xml"/>
  <Override PartName="/ppt/tags/tag19.xml" ContentType="application/vnd.openxmlformats-officedocument.presentationml.tags+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8" r:id="rId2"/>
    <p:sldId id="257" r:id="rId3"/>
    <p:sldId id="309" r:id="rId4"/>
    <p:sldId id="310" r:id="rId5"/>
    <p:sldId id="312" r:id="rId6"/>
    <p:sldId id="311" r:id="rId7"/>
    <p:sldId id="259" r:id="rId8"/>
    <p:sldId id="295" r:id="rId9"/>
    <p:sldId id="298" r:id="rId10"/>
    <p:sldId id="296" r:id="rId11"/>
    <p:sldId id="297" r:id="rId12"/>
    <p:sldId id="299" r:id="rId13"/>
    <p:sldId id="300" r:id="rId14"/>
    <p:sldId id="260" r:id="rId15"/>
    <p:sldId id="261" r:id="rId16"/>
    <p:sldId id="262" r:id="rId17"/>
    <p:sldId id="301" r:id="rId18"/>
    <p:sldId id="302" r:id="rId19"/>
    <p:sldId id="267" r:id="rId20"/>
    <p:sldId id="268" r:id="rId21"/>
    <p:sldId id="290" r:id="rId22"/>
    <p:sldId id="291" r:id="rId23"/>
    <p:sldId id="292" r:id="rId24"/>
    <p:sldId id="293" r:id="rId25"/>
    <p:sldId id="294" r:id="rId26"/>
    <p:sldId id="271" r:id="rId27"/>
    <p:sldId id="273" r:id="rId28"/>
    <p:sldId id="303" r:id="rId29"/>
    <p:sldId id="304" r:id="rId30"/>
    <p:sldId id="274" r:id="rId31"/>
    <p:sldId id="305" r:id="rId32"/>
    <p:sldId id="306" r:id="rId33"/>
    <p:sldId id="307" r:id="rId34"/>
    <p:sldId id="308" r:id="rId35"/>
    <p:sldId id="289"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3" autoAdjust="0"/>
    <p:restoredTop sz="86483" autoAdjust="0"/>
  </p:normalViewPr>
  <p:slideViewPr>
    <p:cSldViewPr snapToGrid="0" showGuides="1">
      <p:cViewPr varScale="1">
        <p:scale>
          <a:sx n="85" d="100"/>
          <a:sy n="85" d="100"/>
        </p:scale>
        <p:origin x="192" y="7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15:21:55.094"/>
    </inkml:context>
    <inkml:brush xml:id="br0">
      <inkml:brushProperty name="width" value="0.035" units="cm"/>
      <inkml:brushProperty name="height" value="0.035" units="cm"/>
      <inkml:brushProperty name="color" value="#E71224"/>
    </inkml:brush>
  </inkml:definitions>
  <inkml:trace contextRef="#ctx0" brushRef="#br0">675 261 24575,'0'10'0,"-2"-1"0,1 0 0,-1 0 0,-1 0 0,0-1 0,-5 13 0,4-11 0,0 1 0,0-1 0,-3 23 0,1 3 0,-1-1 0,-2 0 0,-1-1 0,-25 57 0,21-50 0,13-34 0,-1 0 0,0 0 0,-1 0 0,0 0 0,0 0 0,0-1 0,-1 1 0,1-1 0,-2 0 0,1 0 0,-9 8 0,7-8 0,1 0 0,0 0 0,1 0 0,-1 1 0,1-1 0,1 1 0,-1 0 0,1 0 0,0 0 0,1 1 0,-1-1 0,2 1 0,-3 11 0,-10 34 0,13-50 0,-1 1 0,0-1 0,0 0 0,0 1 0,-1-1 0,1 0 0,-1 0 0,1-1 0,-6 5 0,4-4 0,1 0 0,0-1 0,1 1 0,-1 1 0,0-1 0,1 0 0,0 1 0,-4 5 0,-5 19 0,-5 10 0,1 1 0,2 0 0,2 1 0,-12 77 0,18-87 0,0-1 0,-13 39 0,-8 40 0,-1 18 0,24-120 0,0 0 0,0 0 0,0 0 0,0 0 0,-1-1 0,0 0 0,0 1 0,-1-1 0,1-1 0,-1 1 0,-6 4 0,4-3 0,1-1 0,0 1 0,0 1 0,1-1 0,-1 1 0,-7 14 0,-51 106 0,61-118 0,0 0 0,1 0 0,1 0 0,-2 11 0,3-11 0,-1-1 0,0 0 0,-1 0 0,0-1 0,0 1 0,-4 8 0,0-2 0,1 0 0,1 1 0,0-1 0,1 1 0,1 0 0,0 0 0,0 18 0,8 106 0,-6-134 0,3 14 0,1-1 0,0 0 0,2 0 0,11 27 0,2 5 0,-14-36 0,0-1 0,1 0 0,1 0 0,0-1 0,1 0 0,0 0 0,0 0 0,1-1 0,1-1 0,0 1 0,13 9 0,2-1 0,2-1 0,0-1 0,55 24 0,-70-34 0,1 0 0,-2 1 0,1 0 0,-2 1 0,14 13 0,-13-12 0,0 1 0,1-2 0,1 0 0,14 9 0,102 62 0,-71-42 0,-28-21 0,1-1 0,44 16 0,-14-7 0,134 51 0,-113-41 0,23 12 0,-57-22 0,43 26 0,-67-37 0,1-1 0,1-1 0,0-1 0,42 11 0,21 9 0,-82-28 0,0 1 0,0 0 0,-1 1 0,1-1 0,-1 1 0,9 9 0,-10-9 0,0 0 0,0-1 0,0 1 0,0-1 0,1 0 0,0-1 0,0 0 0,0 0 0,0 0 0,8 2 0,84 13 0,-73-15 0,0 1 0,0 1 0,-1 1 0,45 18 0,-52-17 0,1-1 0,0-1 0,36 6 0,19 5 0,-31 1 0,-34-13 0,1-1 0,-1 1 0,1-1 0,-1-1 0,19 3 0,266 43 0,-111-15 0,-51-11 0,-96-14 0,64 26 0,-63-20 0,55 13 0,181 23 0,-149-29 0,27 19 0,-127-37 0,20 4 0,71 3 0,-78-9 0,45 9 0,-16-1 0,0-2 0,-23-1 0,50 0 0,14 4 0,-8 0 0,834-9 0,-453-3 0,-458 1 0,0-1 0,30-7 0,-8 1 0,-10 1 0,-1-2 0,0-1 0,0-1 0,-1-2 0,35-19 0,-1 0 0,34-3 0,-69 26 0,50-23 0,5-6 0,93-28 0,-131 50 0,-26 7 0,0-1 0,0-1 0,-1-1 0,19-14 0,-22 13 0,1 1 0,0 1 0,1 1 0,0 1 0,23-8 0,-23 10 0,0-1 0,-1-1 0,-1-1 0,1 0 0,17-14 0,-21 13 0,0 1 0,1 1 0,1 0 0,-1 1 0,1 1 0,1 1 0,22-7 0,-17 7 0,-1-1 0,1-1 0,-2-1 0,1-1 0,-1-1 0,-1-1 0,26-19 0,15-9 0,26-2 0,-68 34 0,-1 0 0,0 0 0,0-2 0,0 0 0,-2-1 0,25-21 0,-25 19 0,1 0 0,0 1 0,0 1 0,36-18 0,-32 19 0,0-2 0,-1 0 0,24-20 0,16-14 0,-45 35 0,1 0 0,-1 0 0,-1-1 0,0-1 0,21-27 0,51-77 0,31-46 0,-104 145 0,0 1 0,28-27 0,-30 34 0,1 0 0,-2-1 0,0-1 0,0 1 0,-1-1 0,-1-1 0,0 1 0,7-18 0,-7 11 0,2 1 0,0 0 0,12-19 0,-4 9 0,-12 17 0,-1 0 0,0 0 0,0 0 0,-1 0 0,0-1 0,1-15 0,3-72 0,-7 93 0,1 0 0,-2-1 0,1 1 0,-1-1 0,0 1 0,0-1 0,-1 1 0,0 0 0,0 0 0,0 0 0,-1 0 0,0 0 0,-4-5 0,2 4 0,-1 0 0,-1 0 0,0 0 0,0 1 0,0 0 0,0 1 0,-1-1 0,-13-5 0,-97-68 0,79 50 0,-45-25 0,66 42 0,0 0 0,1-2 0,0 0 0,-25-28 0,-32-27 0,64 60 0,1 0 0,0 0 0,1-1 0,-12-15 0,14 15 0,-1 1 0,-1 0 0,0 1 0,0-1 0,-18-13 0,12 12 0,0-1 0,1 0 0,0-1 0,0-1 0,2 0 0,0 0 0,0-1 0,1-1 0,1 0 0,0 0 0,1-1 0,1 0 0,-10-32 0,-19-36 0,25 62 0,1-1 0,-8-26 0,-56-148 0,68 184 0,0-1 0,-1 1 0,0 1 0,-18-23 0,-9-17 0,27 38 0,1-1 0,0 0 0,1 0 0,-3-20 0,-9-23 0,14 51 0,-2 1 0,1 0 0,-1 0 0,1 0 0,-2 0 0,1 1 0,-1-1 0,1 2 0,-2-1 0,1 0 0,0 1 0,-1 1 0,0-1 0,0 1 0,-8-3 0,-17-11 0,17 9 0,-1 1 0,0 0 0,-1 1 0,1 0 0,-1 2 0,0 0 0,-21-2 0,-15 2 0,-56 2 0,106 2 0,-5 0 0,-1-1 0,1-1 0,0 1 0,0-2 0,0 1 0,-16-8 0,14 6 0,1 0 0,-1 1 0,-1 0 0,-12-2 0,-2 1 0,0-1 0,1-2 0,-26-9 0,-46-12 0,26 12 0,32 7 0,-54-7 0,61 12 0,1-2 0,-47-14 0,9 1 0,-178-23 0,226 40 0,-61-5 0,-137 7 0,88 3 0,-876-3 0,918 10 0,-2 1 0,-1-9 0,-152-5 0,178-7 0,42 6 0,-47-3 0,-41-2 0,-7-1 0,26 0 0,7 0 0,-95-9 0,1-2 0,-112 22 0,279-2 0,0 0 0,0-1 0,0-1 0,0 0 0,-16-6 0,14 4 0,0 1 0,0 0 0,-21-2 0,-309 2 0,178 7 0,-127-18 0,206 8 0,-137 7 0,90 2 0,41-4 0,44 0 0,0 1 0,-51 8 0,75-2 0,1 1 0,0 2 0,-37 16 0,-13 4 0,42-16 0,-55 26 0,36-17 0,39-16 0,0-1 0,0 2 0,1-1 0,-20 14 0,19-10-341,-1-1 0,0-1-1,-25 11 1,23-12-6485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15:22:53.271"/>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15:22:54.068"/>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15:22:55.0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15:22:55.409"/>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15:22:59.572"/>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15:23:07.312"/>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15:23:15.358"/>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2T15:30:13.033"/>
    </inkml:context>
    <inkml:brush xml:id="br0">
      <inkml:brushProperty name="width" value="0.035" units="cm"/>
      <inkml:brushProperty name="height" value="0.035" units="cm"/>
      <inkml:brushProperty name="color" value="#E71224"/>
    </inkml:brush>
  </inkml:definitions>
  <inkml:trace contextRef="#ctx0" brushRef="#br0">833 356 24575,'-59'-18'0,"53"17"0,-1 1 0,0 0 0,0 1 0,1-1 0,-1 1 0,0 0 0,1 1 0,-1 0 0,1 0 0,-1 0 0,1 1 0,0 0 0,-8 5 0,-5 5 0,0 1 0,-27 27 0,29-25 0,-2 0 0,-23 15 0,34-25 0,1-1 0,0 1 0,0 1 0,-11 13 0,13-14 0,1 0 0,-2-1 0,1 0 0,0 0 0,-1 0 0,0 0 0,0-1 0,-10 5 0,-6 2 0,-39 26 0,16-8 0,37-23 0,0 0 0,0 1 0,0-1 0,-9 12 0,-30 25 0,39-38 0,1 0 0,0 0 0,1 1 0,-1 0 0,1 0 0,0 1 0,1-1 0,-1 1 0,1 0 0,0 1 0,1-1 0,-4 11 0,3-5 0,1 0 0,1 0 0,0 1 0,1-1 0,0 1 0,1 0 0,1 16 0,2 47 0,-3 98 0,-1-159 0,-1 0 0,-1 0 0,-1-1 0,-11 28 0,10-29 0,1 1 0,0-1 0,1 1 0,0 0 0,-2 27 0,-3 55 0,-1 30 0,8-46 0,0-44 0,2 1 0,6 54 0,32 62 0,-27-71 0,-8-50 0,2-2 0,0 1 0,3 0 0,19 54 0,-20-71 0,1-1 0,0-1 0,1 1 0,0-1 0,1-1 0,1 0 0,0 0 0,0-1 0,18 12 0,9 4 0,77 40 0,-100-58 0,-1 1 0,-1 0 0,1 1 0,14 16 0,-14-13 0,1 0 0,29 20 0,-32-25 0,1 1 0,-2 0 0,1 1 0,13 16 0,-13-13 0,1 0 0,24 18 0,-20-20 0,-1 1 0,0 1 0,-1 0 0,0 1 0,-1 1 0,-1 0 0,21 35 0,-28-44 0,-1 0 0,1-1 0,0 0 0,0 0 0,1 0 0,0-1 0,0 1 0,0-2 0,0 1 0,14 5 0,-10-4 0,0 0 0,0 1 0,18 15 0,-18-13 0,0 0 0,0-1 0,0-1 0,1 0 0,0 0 0,0-1 0,17 6 0,95 22 0,-72-22 0,3 1 0,59 18 0,-106-27 0,1 0 0,-1 0 0,0 1 0,-1 1 0,10 7 0,31 19 0,59 11 5,-63-27-60,57 30-1,-75-34-131,-1-1 0,42 12-1,-3-2 750,17 4-448,-52-17-116,-1 1 0,-1 1 0,34 17 0,-17 4 2,-38-26 0,0 0 0,1 0 0,0 0 0,0-1 0,0 0 0,0-1 0,1 1 0,-1-1 0,1-1 0,8 3 0,104 26 0,-21-4 0,-41-16 0,69 18 0,-68-4 0,-46-19 0,0 1 0,1-2 0,23 7 0,208 22 0,-79-11 0,-131-19 0,349 20 0,-348-25 0,-8 0 0,1 2 0,0 0 0,56 11 0,-51-6 0,1-2 0,0-2 0,0 0 0,47-6 0,4 2 0,-46 1 0,-20 0 0,1 1 0,-1 0 0,1 2 0,-1 0 0,0 1 0,23 7 0,9 5 0,0-3 0,1-2 0,82 4 0,-59-6 0,59-3 0,-96-6 0,1 3 0,59 8 0,-45-3 0,-1-2 0,1-3 0,62-5 0,-7 0 0,-50 0 0,80-13 0,21-3 0,-126 15 0,0-1 0,-1-2 0,47-15 0,-39 10 0,69-12 0,284-23 0,-357 40-166,-1-1-1,37-13 1,-34 8-60,60-10-1,224-27 227,-287 44 0,0-1 0,0-2 0,65-27 0,-78 29-310,0 1-1,0 1 0,1 1 0,33-2 0,-25 4-169,45-11 0,247-78 3946,-302 84-3466,-1 0 0,1-2 0,27-15 0,-32 14 0,1 1 0,1 1 0,-1 1 0,1 0 0,21-4 0,-22 7 0,-1 0 0,0-2 0,23-10 0,10-3 0,-29 12 0,-2 1 0,1-1 0,-1-1 0,23-13 0,-24 11 0,2 1 0,34-11 0,-36 14 0,-1 0 0,0-1 0,0-1 0,20-12 0,-33 17 0,25-17 0,-1 0 0,35-34 0,-55 47 0,-1 1 0,1 1 0,0 0 0,0 0 0,1 0 0,0 1 0,12-4 0,-12 5 0,0-1 0,-1 1 0,1-2 0,-1 1 0,0-1 0,0-1 0,10-8 0,5-6 0,0 1 0,1 1 0,53-29 0,-48 30 0,-1-1 0,48-39 0,-48 33 0,0 2 0,55-32 0,93-68 0,-146 103 0,-1 0 0,-1-2 0,0-1 0,26-27 0,-39 34 0,1 2 0,24-17 0,-27 21 0,0 0 0,-1-1 0,0 0 0,0-1 0,17-22 0,-22 22 0,0 1 0,1 1 0,0-1 0,0 1 0,1 1 0,0 0 0,1 0 0,0 0 0,11-5 0,-12 6 0,-1 0 0,0 0 0,0 0 0,0-1 0,-1 0 0,-1-1 0,1 0 0,-1 0 0,-1 0 0,0 0 0,0-1 0,-1 0 0,0 0 0,4-17 0,-7 25 0,-1 1 0,0 0 0,0-1 0,0 1 0,0 0 0,0-1 0,0 1 0,0 0 0,-1-1 0,1 1 0,0 0 0,-1-1 0,1 1 0,-1 0 0,1 0 0,-1-1 0,1 1 0,-1 0 0,0 0 0,0 0 0,0 0 0,-1-2 0,-1 1 0,1 1 0,-1-1 0,0 1 0,1 0 0,-1-1 0,0 1 0,0 1 0,1-1 0,-1 0 0,-4 0 0,-10 0 0,0 0 0,0 1 0,-19 2 0,16 0 0,2-1 0,1 0 0,1-1 0,0 0 0,-27-5 0,37 4 0,1 0 0,1-1 0,-1 1 0,0-1 0,0 0 0,0-1 0,1 1 0,0-1 0,-1 0 0,1 0 0,0 0 0,0-1 0,1 1 0,-1-1 0,-4-7 0,2 3 0,0-1 0,-1 1 0,1 0 0,-1 1 0,-1-1 0,0 1 0,0 1 0,0-1 0,0 2 0,-1-1 0,0 1 0,-1 0 0,1 1 0,-17-5 0,19 5 0,-1 1 0,1-1 0,0-1 0,0 1 0,0-1 0,1 0 0,0-1 0,0 1 0,0-1 0,-7-10 0,-31-28 0,38 38 0,0 0 0,0 0 0,1 0 0,0-1 0,1 0 0,-1 0 0,1 0 0,1 0 0,-1-1 0,1 1 0,1-1 0,-1 0 0,-1-13 0,-13-31 0,-1-2 0,16 43 0,-1 0 0,-1 0 0,0 1 0,0 0 0,-1 0 0,0 0 0,-1 0 0,-11-14 0,-110-128 0,115 138 0,1-1 0,1 0 0,0-1 0,1 0 0,-9-20 0,10 19 0,0-1 0,-2 1 0,0 1 0,-23-28 0,-45-66 0,71 101 0,1 0 0,0-1 0,0 1 0,1-1 0,0 0 0,1-1 0,-5-16 0,-7-17 0,14 39 0,0 1 0,0 0 0,0 0 0,-1 0 0,0 1 0,0-1 0,0 1 0,0-1 0,0 1 0,0 0 0,-1 0 0,-7-5 0,-51-18 0,52 23 0,0 0 0,1-1 0,-1 0 0,1 0 0,0-1 0,0 0 0,-11-10 0,8 5 0,-1 1 0,0 0 0,0 0 0,-1 2 0,0-1 0,-14-4 0,-95-28 0,29 10 0,50 17 0,33 11 0,1-2 0,-1 1 0,1-1 0,0 0 0,-19-12 0,13 8 0,0 1 0,-1 0 0,0 1 0,0 1 0,0 0 0,-1 1 0,-19-1 0,-14-4 0,39 6 0,-30-5 0,0-2 0,0-2 0,1-1 0,-44-22 0,69 27 0,0 1 0,0 1 0,0 0 0,-1 1 0,0 1 0,0 0 0,0 2 0,0 0 0,-33 0 0,20 1 0,-1-3 0,1 0 0,-55-16 0,47 11 0,-64-9 0,25 8 0,45 5 0,-56-2 0,3 8 0,11 1 0,0-3 0,-80-12 0,82 8 0,60 6 0,-1-1 0,0-1 0,0 0 0,1-1 0,-1-1 0,1 1 0,-20-8 0,19 4 0,-1 2 0,0 0 0,-1 0 0,1 2 0,-1-1 0,1 2 0,-25 0 0,21 1 0,0-1 0,0-1 0,0-1 0,-24-6 0,-54-19 0,-75-27 0,145 45 0,10 5 0,1-1 0,0-1 0,-22-13 0,27 14 0,0 1 0,-1 0 0,0 1 0,0 0 0,0 1 0,0 0 0,0 1 0,-15-1 0,9 1 0,1-1 0,0-1 0,-19-6 0,0-2 0,-51-10 0,27 8 0,20 5 0,1 2 0,-2 1 0,-59 0 0,-2134 7 0,2221 0 0,1 0 0,-1 1 0,1 0 0,-1 1 0,-17 7 0,15-5 0,0 0 0,-28 4 0,-76 10 0,73-11 0,-1-1 0,-61 1 0,100-8 0,-26-1 0,-1 1 0,1 2 0,-1 1 0,-45 11 0,14 13 0,55-21 0,-1-1 0,0-1 0,0 1 0,0-2 0,0 1 0,-18 2 0,-153 9 0,-37 1 0,145-4 0,-143 4 0,197-17 0,0 2 0,-1 0 0,1 1 0,0 1 0,0 1 0,0 0 0,1 2 0,0 0 0,0 1 0,-25 13 0,25-9 0,-1-1 0,-1-1 0,1-1 0,-2-1 0,-42 9 0,-113 6 0,136-19-1365,24-3-5461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2023/11/20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100000">
              <a:schemeClr val="accent1">
                <a:alpha val="0"/>
              </a:schemeClr>
            </a:gs>
            <a:gs pos="0">
              <a:schemeClr val="accent1">
                <a:alpha val="50000"/>
              </a:schemeClr>
            </a:gs>
          </a:gsLst>
          <a:lin ang="2700000" scaled="1"/>
          <a:tileRect/>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FD4D16E-30C5-73BF-4CA1-7417901F3511}"/>
              </a:ext>
            </a:extLst>
          </p:cNvPr>
          <p:cNvGrpSpPr/>
          <p:nvPr userDrawn="1"/>
        </p:nvGrpSpPr>
        <p:grpSpPr>
          <a:xfrm>
            <a:off x="687646" y="-881959"/>
            <a:ext cx="11504354" cy="7739959"/>
            <a:chOff x="687646" y="-881959"/>
            <a:chExt cx="11504354" cy="7739959"/>
          </a:xfrm>
        </p:grpSpPr>
        <p:sp>
          <p:nvSpPr>
            <p:cNvPr id="2" name="Right Triangle 1">
              <a:extLst>
                <a:ext uri="{FF2B5EF4-FFF2-40B4-BE49-F238E27FC236}">
                  <a16:creationId xmlns:a16="http://schemas.microsoft.com/office/drawing/2014/main" id="{4C3CFE29-0362-7EA6-0346-6BB3D324CBBC}"/>
                </a:ext>
              </a:extLst>
            </p:cNvPr>
            <p:cNvSpPr/>
            <p:nvPr userDrawn="1"/>
          </p:nvSpPr>
          <p:spPr>
            <a:xfrm flipH="1">
              <a:off x="5334000" y="0"/>
              <a:ext cx="6858000" cy="6858000"/>
            </a:xfrm>
            <a:prstGeom prst="rtTriangle">
              <a:avLst/>
            </a:prstGeom>
            <a:gradFill flip="none" rotWithShape="1">
              <a:gsLst>
                <a:gs pos="0">
                  <a:schemeClr val="accent1"/>
                </a:gs>
                <a:gs pos="100000">
                  <a:schemeClr val="accent2"/>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Shape 7">
              <a:extLst>
                <a:ext uri="{FF2B5EF4-FFF2-40B4-BE49-F238E27FC236}">
                  <a16:creationId xmlns:a16="http://schemas.microsoft.com/office/drawing/2014/main" id="{6218883D-48C2-DE6E-DBBE-72E715D0953B}"/>
                </a:ext>
              </a:extLst>
            </p:cNvPr>
            <p:cNvSpPr/>
            <p:nvPr userDrawn="1"/>
          </p:nvSpPr>
          <p:spPr>
            <a:xfrm>
              <a:off x="5373839" y="0"/>
              <a:ext cx="6818161" cy="6782628"/>
            </a:xfrm>
            <a:custGeom>
              <a:avLst/>
              <a:gdLst>
                <a:gd name="connsiteX0" fmla="*/ 6818161 w 6818161"/>
                <a:gd name="connsiteY0" fmla="*/ 0 h 6782628"/>
                <a:gd name="connsiteX1" fmla="*/ 6818161 w 6818161"/>
                <a:gd name="connsiteY1" fmla="*/ 3131323 h 6782628"/>
                <a:gd name="connsiteX2" fmla="*/ 3802829 w 6818161"/>
                <a:gd name="connsiteY2" fmla="*/ 6133103 h 6782628"/>
                <a:gd name="connsiteX3" fmla="*/ 649525 w 6818161"/>
                <a:gd name="connsiteY3" fmla="*/ 6126001 h 6782628"/>
                <a:gd name="connsiteX4" fmla="*/ 656628 w 6818161"/>
                <a:gd name="connsiteY4" fmla="*/ 2972697 h 6782628"/>
                <a:gd name="connsiteX5" fmla="*/ 3642745 w 6818161"/>
                <a:gd name="connsiteY5" fmla="*/ 1 h 678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161" h="6782628">
                  <a:moveTo>
                    <a:pt x="6818161" y="0"/>
                  </a:moveTo>
                  <a:lnTo>
                    <a:pt x="6818161" y="3131323"/>
                  </a:lnTo>
                  <a:lnTo>
                    <a:pt x="3802829" y="6133103"/>
                  </a:lnTo>
                  <a:cubicBezTo>
                    <a:pt x="2930107" y="7001903"/>
                    <a:pt x="1518325" y="6998723"/>
                    <a:pt x="649525" y="6126001"/>
                  </a:cubicBezTo>
                  <a:cubicBezTo>
                    <a:pt x="-219274" y="5253278"/>
                    <a:pt x="-216094" y="3841496"/>
                    <a:pt x="656628" y="2972697"/>
                  </a:cubicBezTo>
                  <a:lnTo>
                    <a:pt x="3642745" y="1"/>
                  </a:lnTo>
                  <a:close/>
                </a:path>
              </a:pathLst>
            </a:custGeom>
            <a:blipFill rotWithShape="0">
              <a:blip r:embed="rId2"/>
              <a:srcRect/>
              <a:stretch>
                <a:fillRect l="-7768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sp>
          <p:nvSpPr>
            <p:cNvPr id="14" name="Freeform: Shape 13">
              <a:extLst>
                <a:ext uri="{FF2B5EF4-FFF2-40B4-BE49-F238E27FC236}">
                  <a16:creationId xmlns:a16="http://schemas.microsoft.com/office/drawing/2014/main" id="{49D6DB0B-06CF-0F59-E2D7-B67F07D46BAC}"/>
                </a:ext>
              </a:extLst>
            </p:cNvPr>
            <p:cNvSpPr/>
            <p:nvPr userDrawn="1"/>
          </p:nvSpPr>
          <p:spPr>
            <a:xfrm rot="2690631">
              <a:off x="687646" y="-881959"/>
              <a:ext cx="1360042" cy="2766096"/>
            </a:xfrm>
            <a:custGeom>
              <a:avLst/>
              <a:gdLst>
                <a:gd name="connsiteX0" fmla="*/ 0 w 1360042"/>
                <a:gd name="connsiteY0" fmla="*/ 1352648 h 2766096"/>
                <a:gd name="connsiteX1" fmla="*/ 1360042 w 1360042"/>
                <a:gd name="connsiteY1" fmla="*/ 0 h 2766096"/>
                <a:gd name="connsiteX2" fmla="*/ 1360041 w 1360042"/>
                <a:gd name="connsiteY2" fmla="*/ 2086075 h 2766096"/>
                <a:gd name="connsiteX3" fmla="*/ 680020 w 1360042"/>
                <a:gd name="connsiteY3" fmla="*/ 2766096 h 2766096"/>
                <a:gd name="connsiteX4" fmla="*/ 680021 w 1360042"/>
                <a:gd name="connsiteY4" fmla="*/ 2766095 h 2766096"/>
                <a:gd name="connsiteX5" fmla="*/ 0 w 1360042"/>
                <a:gd name="connsiteY5" fmla="*/ 2086074 h 27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0042" h="2766096">
                  <a:moveTo>
                    <a:pt x="0" y="1352648"/>
                  </a:moveTo>
                  <a:lnTo>
                    <a:pt x="1360042" y="0"/>
                  </a:lnTo>
                  <a:lnTo>
                    <a:pt x="1360041" y="2086075"/>
                  </a:lnTo>
                  <a:cubicBezTo>
                    <a:pt x="1360041" y="2461640"/>
                    <a:pt x="1055585" y="2766096"/>
                    <a:pt x="680020" y="2766096"/>
                  </a:cubicBezTo>
                  <a:lnTo>
                    <a:pt x="680021" y="2766095"/>
                  </a:lnTo>
                  <a:cubicBezTo>
                    <a:pt x="304456" y="2766095"/>
                    <a:pt x="0" y="2461639"/>
                    <a:pt x="0" y="2086074"/>
                  </a:cubicBezTo>
                  <a:close/>
                </a:path>
              </a:pathLst>
            </a:custGeom>
            <a:gradFill>
              <a:gsLst>
                <a:gs pos="0">
                  <a:schemeClr val="accent1"/>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Oval 11">
              <a:extLst>
                <a:ext uri="{FF2B5EF4-FFF2-40B4-BE49-F238E27FC236}">
                  <a16:creationId xmlns:a16="http://schemas.microsoft.com/office/drawing/2014/main" id="{72A36768-2A54-526D-D6F2-1946CE21134D}"/>
                </a:ext>
              </a:extLst>
            </p:cNvPr>
            <p:cNvSpPr/>
            <p:nvPr userDrawn="1"/>
          </p:nvSpPr>
          <p:spPr>
            <a:xfrm>
              <a:off x="7002209" y="1089025"/>
              <a:ext cx="783771" cy="783771"/>
            </a:xfrm>
            <a:prstGeom prst="ellipse">
              <a:avLst/>
            </a:prstGeom>
            <a:gradFill>
              <a:gsLst>
                <a:gs pos="0">
                  <a:schemeClr val="accent1"/>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5" name="Title 4"/>
          <p:cNvSpPr>
            <a:spLocks noGrp="1"/>
          </p:cNvSpPr>
          <p:nvPr>
            <p:ph type="ctrTitle" hasCustomPrompt="1"/>
          </p:nvPr>
        </p:nvSpPr>
        <p:spPr>
          <a:xfrm>
            <a:off x="660400" y="1089024"/>
            <a:ext cx="4673600" cy="2804796"/>
          </a:xfrm>
          <a:prstGeom prst="rect">
            <a:avLst/>
          </a:prstGeom>
        </p:spPr>
        <p:txBody>
          <a:bodyPr wrap="square" anchor="b">
            <a:normAutofit/>
          </a:bodyPr>
          <a:lstStyle>
            <a:lvl1pPr>
              <a:lnSpc>
                <a:spcPct val="100000"/>
              </a:lnSpc>
              <a:defRPr sz="4400">
                <a:ln w="19050">
                  <a:noFill/>
                </a:ln>
                <a:solidFill>
                  <a:schemeClr val="tx1"/>
                </a:solidFill>
              </a:defRPr>
            </a:lvl1pPr>
          </a:lstStyle>
          <a:p>
            <a:pPr lvl="0"/>
            <a:r>
              <a:rPr lang="en-US"/>
              <a:t>Click to add title</a:t>
            </a:r>
          </a:p>
        </p:txBody>
      </p:sp>
      <p:sp>
        <p:nvSpPr>
          <p:cNvPr id="9" name="Subtitle 8"/>
          <p:cNvSpPr>
            <a:spLocks noGrp="1"/>
          </p:cNvSpPr>
          <p:nvPr>
            <p:ph type="subTitle" sz="quarter" idx="1" hasCustomPrompt="1"/>
          </p:nvPr>
        </p:nvSpPr>
        <p:spPr>
          <a:xfrm>
            <a:off x="660399" y="4217901"/>
            <a:ext cx="4673601" cy="922878"/>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660399" y="5556705"/>
            <a:ext cx="4673600"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660399" y="5857101"/>
            <a:ext cx="4673601"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extLst>
      <p:ext uri="{BB962C8B-B14F-4D97-AF65-F5344CB8AC3E}">
        <p14:creationId xmlns:p14="http://schemas.microsoft.com/office/powerpoint/2010/main" val="152472008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2023/11/20</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55969854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solidFill>
                  <a:schemeClr val="accent1"/>
                </a:solidFill>
              </a:defRPr>
            </a:lvl1pPr>
          </a:lstStyle>
          <a:p>
            <a:pPr lvl="0"/>
            <a:r>
              <a:rPr lang="en-US"/>
              <a:t>Agenda</a:t>
            </a:r>
          </a:p>
        </p:txBody>
      </p:sp>
      <p:sp>
        <p:nvSpPr>
          <p:cNvPr id="7" name="Content Placeholder 6"/>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2023/11/20</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6" name="Group 5"/>
          <p:cNvGrpSpPr/>
          <p:nvPr/>
        </p:nvGrpSpPr>
        <p:grpSpPr>
          <a:xfrm>
            <a:off x="2626456" y="1500188"/>
            <a:ext cx="994563" cy="4634686"/>
            <a:chOff x="2626456" y="1500188"/>
            <a:chExt cx="994563" cy="4634686"/>
          </a:xfrm>
        </p:grpSpPr>
        <p:cxnSp>
          <p:nvCxnSpPr>
            <p:cNvPr id="8" name="Straight Connector 7"/>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38263361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100000">
              <a:schemeClr val="accent1">
                <a:alpha val="0"/>
              </a:schemeClr>
            </a:gs>
            <a:gs pos="0">
              <a:schemeClr val="accent1">
                <a:alpha val="50000"/>
              </a:schemeClr>
            </a:gs>
          </a:gsLst>
          <a:lin ang="8100000" scaled="1"/>
          <a:tileRect/>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E61607-23BC-8EAB-1116-4D7680EF0B08}"/>
              </a:ext>
            </a:extLst>
          </p:cNvPr>
          <p:cNvGrpSpPr/>
          <p:nvPr userDrawn="1"/>
        </p:nvGrpSpPr>
        <p:grpSpPr>
          <a:xfrm flipH="1">
            <a:off x="0" y="-881959"/>
            <a:ext cx="11504354" cy="7739959"/>
            <a:chOff x="687646" y="-881959"/>
            <a:chExt cx="11504354" cy="7739959"/>
          </a:xfrm>
        </p:grpSpPr>
        <p:sp>
          <p:nvSpPr>
            <p:cNvPr id="3" name="Right Triangle 2">
              <a:extLst>
                <a:ext uri="{FF2B5EF4-FFF2-40B4-BE49-F238E27FC236}">
                  <a16:creationId xmlns:a16="http://schemas.microsoft.com/office/drawing/2014/main" id="{40EF05DA-C6D5-178F-BD45-D4C79A41E221}"/>
                </a:ext>
              </a:extLst>
            </p:cNvPr>
            <p:cNvSpPr/>
            <p:nvPr userDrawn="1"/>
          </p:nvSpPr>
          <p:spPr>
            <a:xfrm flipH="1">
              <a:off x="5334000" y="0"/>
              <a:ext cx="6858000" cy="6858000"/>
            </a:xfrm>
            <a:prstGeom prst="rtTriangle">
              <a:avLst/>
            </a:prstGeom>
            <a:gradFill flip="none" rotWithShape="1">
              <a:gsLst>
                <a:gs pos="0">
                  <a:schemeClr val="accent1"/>
                </a:gs>
                <a:gs pos="100000">
                  <a:schemeClr val="accent2"/>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Shape 6">
              <a:extLst>
                <a:ext uri="{FF2B5EF4-FFF2-40B4-BE49-F238E27FC236}">
                  <a16:creationId xmlns:a16="http://schemas.microsoft.com/office/drawing/2014/main" id="{EF60E67B-7A16-5EE2-B114-71AC3731F433}"/>
                </a:ext>
              </a:extLst>
            </p:cNvPr>
            <p:cNvSpPr/>
            <p:nvPr userDrawn="1"/>
          </p:nvSpPr>
          <p:spPr>
            <a:xfrm>
              <a:off x="5373839" y="0"/>
              <a:ext cx="6818161" cy="6782628"/>
            </a:xfrm>
            <a:custGeom>
              <a:avLst/>
              <a:gdLst>
                <a:gd name="connsiteX0" fmla="*/ 6818161 w 6818161"/>
                <a:gd name="connsiteY0" fmla="*/ 0 h 6782628"/>
                <a:gd name="connsiteX1" fmla="*/ 6818161 w 6818161"/>
                <a:gd name="connsiteY1" fmla="*/ 3131323 h 6782628"/>
                <a:gd name="connsiteX2" fmla="*/ 3802829 w 6818161"/>
                <a:gd name="connsiteY2" fmla="*/ 6133103 h 6782628"/>
                <a:gd name="connsiteX3" fmla="*/ 649525 w 6818161"/>
                <a:gd name="connsiteY3" fmla="*/ 6126001 h 6782628"/>
                <a:gd name="connsiteX4" fmla="*/ 656628 w 6818161"/>
                <a:gd name="connsiteY4" fmla="*/ 2972697 h 6782628"/>
                <a:gd name="connsiteX5" fmla="*/ 3642745 w 6818161"/>
                <a:gd name="connsiteY5" fmla="*/ 1 h 678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161" h="6782628">
                  <a:moveTo>
                    <a:pt x="6818161" y="0"/>
                  </a:moveTo>
                  <a:lnTo>
                    <a:pt x="6818161" y="3131323"/>
                  </a:lnTo>
                  <a:lnTo>
                    <a:pt x="3802829" y="6133103"/>
                  </a:lnTo>
                  <a:cubicBezTo>
                    <a:pt x="2930107" y="7001903"/>
                    <a:pt x="1518325" y="6998723"/>
                    <a:pt x="649525" y="6126001"/>
                  </a:cubicBezTo>
                  <a:cubicBezTo>
                    <a:pt x="-219274" y="5253278"/>
                    <a:pt x="-216094" y="3841496"/>
                    <a:pt x="656628" y="2972697"/>
                  </a:cubicBezTo>
                  <a:lnTo>
                    <a:pt x="3642745" y="1"/>
                  </a:lnTo>
                  <a:close/>
                </a:path>
              </a:pathLst>
            </a:custGeom>
            <a:blipFill rotWithShape="0">
              <a:blip r:embed="rId2"/>
              <a:srcRect/>
              <a:stretch>
                <a:fillRect l="-7768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sp>
          <p:nvSpPr>
            <p:cNvPr id="9" name="Freeform: Shape 8">
              <a:extLst>
                <a:ext uri="{FF2B5EF4-FFF2-40B4-BE49-F238E27FC236}">
                  <a16:creationId xmlns:a16="http://schemas.microsoft.com/office/drawing/2014/main" id="{AB9E3F4C-B32A-2296-3327-B9B40E457653}"/>
                </a:ext>
              </a:extLst>
            </p:cNvPr>
            <p:cNvSpPr/>
            <p:nvPr userDrawn="1"/>
          </p:nvSpPr>
          <p:spPr>
            <a:xfrm rot="2690631">
              <a:off x="687646" y="-881959"/>
              <a:ext cx="1360042" cy="2766096"/>
            </a:xfrm>
            <a:custGeom>
              <a:avLst/>
              <a:gdLst>
                <a:gd name="connsiteX0" fmla="*/ 0 w 1360042"/>
                <a:gd name="connsiteY0" fmla="*/ 1352648 h 2766096"/>
                <a:gd name="connsiteX1" fmla="*/ 1360042 w 1360042"/>
                <a:gd name="connsiteY1" fmla="*/ 0 h 2766096"/>
                <a:gd name="connsiteX2" fmla="*/ 1360041 w 1360042"/>
                <a:gd name="connsiteY2" fmla="*/ 2086075 h 2766096"/>
                <a:gd name="connsiteX3" fmla="*/ 680020 w 1360042"/>
                <a:gd name="connsiteY3" fmla="*/ 2766096 h 2766096"/>
                <a:gd name="connsiteX4" fmla="*/ 680021 w 1360042"/>
                <a:gd name="connsiteY4" fmla="*/ 2766095 h 2766096"/>
                <a:gd name="connsiteX5" fmla="*/ 0 w 1360042"/>
                <a:gd name="connsiteY5" fmla="*/ 2086074 h 27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0042" h="2766096">
                  <a:moveTo>
                    <a:pt x="0" y="1352648"/>
                  </a:moveTo>
                  <a:lnTo>
                    <a:pt x="1360042" y="0"/>
                  </a:lnTo>
                  <a:lnTo>
                    <a:pt x="1360041" y="2086075"/>
                  </a:lnTo>
                  <a:cubicBezTo>
                    <a:pt x="1360041" y="2461640"/>
                    <a:pt x="1055585" y="2766096"/>
                    <a:pt x="680020" y="2766096"/>
                  </a:cubicBezTo>
                  <a:lnTo>
                    <a:pt x="680021" y="2766095"/>
                  </a:lnTo>
                  <a:cubicBezTo>
                    <a:pt x="304456" y="2766095"/>
                    <a:pt x="0" y="2461639"/>
                    <a:pt x="0" y="2086074"/>
                  </a:cubicBezTo>
                  <a:close/>
                </a:path>
              </a:pathLst>
            </a:custGeom>
            <a:gradFill>
              <a:gsLst>
                <a:gs pos="0">
                  <a:schemeClr val="accent1"/>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0" name="Oval 9">
              <a:extLst>
                <a:ext uri="{FF2B5EF4-FFF2-40B4-BE49-F238E27FC236}">
                  <a16:creationId xmlns:a16="http://schemas.microsoft.com/office/drawing/2014/main" id="{AB845AA7-ECE8-AEBF-C365-A3EECCFE4F10}"/>
                </a:ext>
              </a:extLst>
            </p:cNvPr>
            <p:cNvSpPr/>
            <p:nvPr userDrawn="1"/>
          </p:nvSpPr>
          <p:spPr>
            <a:xfrm>
              <a:off x="7002209" y="1089025"/>
              <a:ext cx="783771" cy="783771"/>
            </a:xfrm>
            <a:prstGeom prst="ellipse">
              <a:avLst/>
            </a:prstGeom>
            <a:gradFill>
              <a:gsLst>
                <a:gs pos="0">
                  <a:schemeClr val="accent1"/>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5" name="Title 4"/>
          <p:cNvSpPr>
            <a:spLocks noGrp="1"/>
          </p:cNvSpPr>
          <p:nvPr>
            <p:ph type="title" hasCustomPrompt="1"/>
          </p:nvPr>
        </p:nvSpPr>
        <p:spPr>
          <a:xfrm>
            <a:off x="6858000" y="2023608"/>
            <a:ext cx="4660900" cy="1256906"/>
          </a:xfrm>
          <a:prstGeom prst="rect">
            <a:avLst/>
          </a:prstGeom>
        </p:spPr>
        <p:txBody>
          <a:bodyPr>
            <a:normAutofit/>
          </a:bodyPr>
          <a:lstStyle>
            <a:lvl1pPr algn="r">
              <a:lnSpc>
                <a:spcPct val="100000"/>
              </a:lnSpc>
              <a:defRPr sz="3200"/>
            </a:lvl1pPr>
          </a:lstStyle>
          <a:p>
            <a:pPr lvl="0"/>
            <a:r>
              <a:rPr lang="en-US" dirty="0"/>
              <a:t>Click to add title</a:t>
            </a:r>
          </a:p>
        </p:txBody>
      </p:sp>
      <p:sp>
        <p:nvSpPr>
          <p:cNvPr id="25" name="Text Placeholder 24"/>
          <p:cNvSpPr>
            <a:spLocks noGrp="1"/>
          </p:cNvSpPr>
          <p:nvPr>
            <p:ph type="body" sz="quarter" idx="1" hasCustomPrompt="1"/>
          </p:nvPr>
        </p:nvSpPr>
        <p:spPr>
          <a:xfrm>
            <a:off x="6858000" y="3292368"/>
            <a:ext cx="4660900" cy="2364575"/>
          </a:xfrm>
          <a:prstGeom prst="rect">
            <a:avLst/>
          </a:prstGeom>
        </p:spPr>
        <p:txBody>
          <a:bodyPr anchor="t">
            <a:normAutofit/>
          </a:bodyPr>
          <a:lstStyle>
            <a:lvl1pPr marL="0" indent="0" algn="r">
              <a:lnSpc>
                <a:spcPct val="120000"/>
              </a:lnSpc>
              <a:buFont typeface="+mj-lt"/>
              <a:buNone/>
              <a:defRPr sz="2000" b="0">
                <a:solidFill>
                  <a:schemeClr val="tx1"/>
                </a:solidFill>
                <a:latin typeface="+mn-lt"/>
              </a:defRPr>
            </a:lvl1pPr>
          </a:lstStyle>
          <a:p>
            <a:pPr lvl="0"/>
            <a:r>
              <a:rPr lang="en-US" dirty="0"/>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2023/11/20</a:t>
            </a:fld>
            <a:endParaRPr lang="en-US" altLang="zh-CN"/>
          </a:p>
        </p:txBody>
      </p:sp>
      <p:sp>
        <p:nvSpPr>
          <p:cNvPr id="6" name="Footer Placeholder 5"/>
          <p:cNvSpPr>
            <a:spLocks noGrp="1"/>
          </p:cNvSpPr>
          <p:nvPr>
            <p:ph type="ftr" sz="quarter" idx="11"/>
          </p:nvPr>
        </p:nvSpPr>
        <p:spPr/>
        <p:txBody>
          <a:bodyPr/>
          <a:lstStyle/>
          <a:p>
            <a:r>
              <a:rPr lang="af-ZA" altLang="zh-CN" dirty="0"/>
              <a:t>OfficePLUS</a:t>
            </a:r>
            <a:endParaRPr lang="zh-CN" altLang="en-US" dirty="0"/>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49750192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D10539A-C1C4-6938-E08F-ABBF8809B51F}"/>
              </a:ext>
            </a:extLst>
          </p:cNvPr>
          <p:cNvGrpSpPr/>
          <p:nvPr userDrawn="1"/>
        </p:nvGrpSpPr>
        <p:grpSpPr>
          <a:xfrm>
            <a:off x="0" y="0"/>
            <a:ext cx="12192000" cy="6858000"/>
            <a:chOff x="0" y="0"/>
            <a:chExt cx="12192000" cy="6858000"/>
          </a:xfrm>
        </p:grpSpPr>
        <p:sp>
          <p:nvSpPr>
            <p:cNvPr id="10" name="Rectangle 9">
              <a:extLst>
                <a:ext uri="{FF2B5EF4-FFF2-40B4-BE49-F238E27FC236}">
                  <a16:creationId xmlns:a16="http://schemas.microsoft.com/office/drawing/2014/main" id="{6827E2AD-3652-ED88-F70A-AB4CB38FE0AE}"/>
                </a:ext>
              </a:extLst>
            </p:cNvPr>
            <p:cNvSpPr/>
            <p:nvPr userDrawn="1"/>
          </p:nvSpPr>
          <p:spPr>
            <a:xfrm>
              <a:off x="0" y="0"/>
              <a:ext cx="12192000" cy="6858000"/>
            </a:xfrm>
            <a:prstGeom prst="rect">
              <a:avLst/>
            </a:prstGeom>
            <a:blipFill rotWithShape="0">
              <a:blip r:embed="rId2"/>
              <a:srcRect/>
              <a:stretch>
                <a:fillRect l="-3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1" name="Rectangle 10">
              <a:extLst>
                <a:ext uri="{FF2B5EF4-FFF2-40B4-BE49-F238E27FC236}">
                  <a16:creationId xmlns:a16="http://schemas.microsoft.com/office/drawing/2014/main" id="{AC21FF61-D406-0CC5-1220-B0D3CCB8BCFE}"/>
                </a:ext>
              </a:extLst>
            </p:cNvPr>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E2982A54-1ED4-49C6-8154-FC2019FF8FB3}" type="datetime1">
              <a:rPr lang="zh-CN" altLang="en-US" smtClean="0"/>
              <a:t>2023/11/20</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43328694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2023/11/20</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89921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gradFill flip="none" rotWithShape="1">
          <a:gsLst>
            <a:gs pos="100000">
              <a:schemeClr val="accent1">
                <a:alpha val="0"/>
              </a:schemeClr>
            </a:gs>
            <a:gs pos="0">
              <a:schemeClr val="accent1">
                <a:alpha val="50000"/>
              </a:schemeClr>
            </a:gs>
          </a:gsLst>
          <a:lin ang="2700000" scaled="1"/>
          <a:tileRect/>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FD4D16E-30C5-73BF-4CA1-7417901F3511}"/>
              </a:ext>
            </a:extLst>
          </p:cNvPr>
          <p:cNvGrpSpPr/>
          <p:nvPr userDrawn="1"/>
        </p:nvGrpSpPr>
        <p:grpSpPr>
          <a:xfrm>
            <a:off x="687646" y="-881959"/>
            <a:ext cx="11504354" cy="7739959"/>
            <a:chOff x="687646" y="-881959"/>
            <a:chExt cx="11504354" cy="7739959"/>
          </a:xfrm>
        </p:grpSpPr>
        <p:sp>
          <p:nvSpPr>
            <p:cNvPr id="2" name="Right Triangle 1">
              <a:extLst>
                <a:ext uri="{FF2B5EF4-FFF2-40B4-BE49-F238E27FC236}">
                  <a16:creationId xmlns:a16="http://schemas.microsoft.com/office/drawing/2014/main" id="{4C3CFE29-0362-7EA6-0346-6BB3D324CBBC}"/>
                </a:ext>
              </a:extLst>
            </p:cNvPr>
            <p:cNvSpPr/>
            <p:nvPr userDrawn="1"/>
          </p:nvSpPr>
          <p:spPr>
            <a:xfrm flipH="1">
              <a:off x="5334000" y="0"/>
              <a:ext cx="6858000" cy="6858000"/>
            </a:xfrm>
            <a:prstGeom prst="rtTriangle">
              <a:avLst/>
            </a:prstGeom>
            <a:gradFill flip="none" rotWithShape="1">
              <a:gsLst>
                <a:gs pos="0">
                  <a:schemeClr val="accent1"/>
                </a:gs>
                <a:gs pos="100000">
                  <a:schemeClr val="accent2"/>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Shape 7">
              <a:extLst>
                <a:ext uri="{FF2B5EF4-FFF2-40B4-BE49-F238E27FC236}">
                  <a16:creationId xmlns:a16="http://schemas.microsoft.com/office/drawing/2014/main" id="{6218883D-48C2-DE6E-DBBE-72E715D0953B}"/>
                </a:ext>
              </a:extLst>
            </p:cNvPr>
            <p:cNvSpPr/>
            <p:nvPr userDrawn="1"/>
          </p:nvSpPr>
          <p:spPr>
            <a:xfrm>
              <a:off x="5373839" y="0"/>
              <a:ext cx="6818161" cy="6782628"/>
            </a:xfrm>
            <a:custGeom>
              <a:avLst/>
              <a:gdLst>
                <a:gd name="connsiteX0" fmla="*/ 6818161 w 6818161"/>
                <a:gd name="connsiteY0" fmla="*/ 0 h 6782628"/>
                <a:gd name="connsiteX1" fmla="*/ 6818161 w 6818161"/>
                <a:gd name="connsiteY1" fmla="*/ 3131323 h 6782628"/>
                <a:gd name="connsiteX2" fmla="*/ 3802829 w 6818161"/>
                <a:gd name="connsiteY2" fmla="*/ 6133103 h 6782628"/>
                <a:gd name="connsiteX3" fmla="*/ 649525 w 6818161"/>
                <a:gd name="connsiteY3" fmla="*/ 6126001 h 6782628"/>
                <a:gd name="connsiteX4" fmla="*/ 656628 w 6818161"/>
                <a:gd name="connsiteY4" fmla="*/ 2972697 h 6782628"/>
                <a:gd name="connsiteX5" fmla="*/ 3642745 w 6818161"/>
                <a:gd name="connsiteY5" fmla="*/ 1 h 678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8161" h="6782628">
                  <a:moveTo>
                    <a:pt x="6818161" y="0"/>
                  </a:moveTo>
                  <a:lnTo>
                    <a:pt x="6818161" y="3131323"/>
                  </a:lnTo>
                  <a:lnTo>
                    <a:pt x="3802829" y="6133103"/>
                  </a:lnTo>
                  <a:cubicBezTo>
                    <a:pt x="2930107" y="7001903"/>
                    <a:pt x="1518325" y="6998723"/>
                    <a:pt x="649525" y="6126001"/>
                  </a:cubicBezTo>
                  <a:cubicBezTo>
                    <a:pt x="-219274" y="5253278"/>
                    <a:pt x="-216094" y="3841496"/>
                    <a:pt x="656628" y="2972697"/>
                  </a:cubicBezTo>
                  <a:lnTo>
                    <a:pt x="3642745" y="1"/>
                  </a:lnTo>
                  <a:close/>
                </a:path>
              </a:pathLst>
            </a:custGeom>
            <a:blipFill rotWithShape="0">
              <a:blip r:embed="rId2"/>
              <a:srcRect/>
              <a:stretch>
                <a:fillRect l="-7768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Arial" panose="020B0604020202020204" pitchFamily="34" charset="0"/>
                <a:ea typeface="微软雅黑" panose="020B0503020204020204" pitchFamily="34" charset="-122"/>
              </a:endParaRPr>
            </a:p>
          </p:txBody>
        </p:sp>
        <p:sp>
          <p:nvSpPr>
            <p:cNvPr id="14" name="Freeform: Shape 13">
              <a:extLst>
                <a:ext uri="{FF2B5EF4-FFF2-40B4-BE49-F238E27FC236}">
                  <a16:creationId xmlns:a16="http://schemas.microsoft.com/office/drawing/2014/main" id="{49D6DB0B-06CF-0F59-E2D7-B67F07D46BAC}"/>
                </a:ext>
              </a:extLst>
            </p:cNvPr>
            <p:cNvSpPr/>
            <p:nvPr userDrawn="1"/>
          </p:nvSpPr>
          <p:spPr>
            <a:xfrm rot="2690631">
              <a:off x="687646" y="-881959"/>
              <a:ext cx="1360042" cy="2766096"/>
            </a:xfrm>
            <a:custGeom>
              <a:avLst/>
              <a:gdLst>
                <a:gd name="connsiteX0" fmla="*/ 0 w 1360042"/>
                <a:gd name="connsiteY0" fmla="*/ 1352648 h 2766096"/>
                <a:gd name="connsiteX1" fmla="*/ 1360042 w 1360042"/>
                <a:gd name="connsiteY1" fmla="*/ 0 h 2766096"/>
                <a:gd name="connsiteX2" fmla="*/ 1360041 w 1360042"/>
                <a:gd name="connsiteY2" fmla="*/ 2086075 h 2766096"/>
                <a:gd name="connsiteX3" fmla="*/ 680020 w 1360042"/>
                <a:gd name="connsiteY3" fmla="*/ 2766096 h 2766096"/>
                <a:gd name="connsiteX4" fmla="*/ 680021 w 1360042"/>
                <a:gd name="connsiteY4" fmla="*/ 2766095 h 2766096"/>
                <a:gd name="connsiteX5" fmla="*/ 0 w 1360042"/>
                <a:gd name="connsiteY5" fmla="*/ 2086074 h 27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0042" h="2766096">
                  <a:moveTo>
                    <a:pt x="0" y="1352648"/>
                  </a:moveTo>
                  <a:lnTo>
                    <a:pt x="1360042" y="0"/>
                  </a:lnTo>
                  <a:lnTo>
                    <a:pt x="1360041" y="2086075"/>
                  </a:lnTo>
                  <a:cubicBezTo>
                    <a:pt x="1360041" y="2461640"/>
                    <a:pt x="1055585" y="2766096"/>
                    <a:pt x="680020" y="2766096"/>
                  </a:cubicBezTo>
                  <a:lnTo>
                    <a:pt x="680021" y="2766095"/>
                  </a:lnTo>
                  <a:cubicBezTo>
                    <a:pt x="304456" y="2766095"/>
                    <a:pt x="0" y="2461639"/>
                    <a:pt x="0" y="2086074"/>
                  </a:cubicBezTo>
                  <a:close/>
                </a:path>
              </a:pathLst>
            </a:custGeom>
            <a:gradFill>
              <a:gsLst>
                <a:gs pos="0">
                  <a:schemeClr val="accent1"/>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Oval 11">
              <a:extLst>
                <a:ext uri="{FF2B5EF4-FFF2-40B4-BE49-F238E27FC236}">
                  <a16:creationId xmlns:a16="http://schemas.microsoft.com/office/drawing/2014/main" id="{72A36768-2A54-526D-D6F2-1946CE21134D}"/>
                </a:ext>
              </a:extLst>
            </p:cNvPr>
            <p:cNvSpPr/>
            <p:nvPr userDrawn="1"/>
          </p:nvSpPr>
          <p:spPr>
            <a:xfrm>
              <a:off x="7002209" y="1089025"/>
              <a:ext cx="783771" cy="783771"/>
            </a:xfrm>
            <a:prstGeom prst="ellipse">
              <a:avLst/>
            </a:prstGeom>
            <a:gradFill>
              <a:gsLst>
                <a:gs pos="0">
                  <a:schemeClr val="accent1"/>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5" name="Title 4"/>
          <p:cNvSpPr>
            <a:spLocks noGrp="1"/>
          </p:cNvSpPr>
          <p:nvPr>
            <p:ph type="ctrTitle" hasCustomPrompt="1"/>
          </p:nvPr>
        </p:nvSpPr>
        <p:spPr>
          <a:xfrm>
            <a:off x="660400" y="1089024"/>
            <a:ext cx="4673600" cy="2804796"/>
          </a:xfrm>
          <a:prstGeom prst="rect">
            <a:avLst/>
          </a:prstGeom>
        </p:spPr>
        <p:txBody>
          <a:bodyPr wrap="square" anchor="b">
            <a:normAutofit/>
          </a:bodyPr>
          <a:lstStyle>
            <a:lvl1pPr>
              <a:lnSpc>
                <a:spcPct val="100000"/>
              </a:lnSpc>
              <a:defRPr sz="4400">
                <a:ln w="19050">
                  <a:noFill/>
                </a:ln>
                <a:solidFill>
                  <a:schemeClr val="tx1"/>
                </a:solidFill>
              </a:defRPr>
            </a:lvl1pPr>
          </a:lstStyle>
          <a:p>
            <a:pPr lvl="0"/>
            <a:r>
              <a:rPr lang="en-US"/>
              <a:t>Click to add title</a:t>
            </a:r>
          </a:p>
        </p:txBody>
      </p:sp>
      <p:sp>
        <p:nvSpPr>
          <p:cNvPr id="9" name="Subtitle 8"/>
          <p:cNvSpPr>
            <a:spLocks noGrp="1"/>
          </p:cNvSpPr>
          <p:nvPr>
            <p:ph type="subTitle" sz="quarter" idx="1" hasCustomPrompt="1"/>
          </p:nvPr>
        </p:nvSpPr>
        <p:spPr>
          <a:xfrm>
            <a:off x="660399" y="4217901"/>
            <a:ext cx="4673601" cy="922878"/>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660399" y="5556705"/>
            <a:ext cx="4673600"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660399" y="5857101"/>
            <a:ext cx="4673601"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extLst>
      <p:ext uri="{BB962C8B-B14F-4D97-AF65-F5344CB8AC3E}">
        <p14:creationId xmlns:p14="http://schemas.microsoft.com/office/powerpoint/2010/main" val="11053901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2023/11/20</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www.baidu.com:80/" TargetMode="External"/><Relationship Id="rId7" Type="http://schemas.openxmlformats.org/officeDocument/2006/relationships/image" Target="../media/image22.png"/><Relationship Id="rId2" Type="http://schemas.openxmlformats.org/officeDocument/2006/relationships/hyperlink" Target="https://www.baidu.com==/" TargetMode="Externa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31.web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70.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00.png"/><Relationship Id="rId3" Type="http://schemas.openxmlformats.org/officeDocument/2006/relationships/customXml" Target="../ink/ink2.xml"/><Relationship Id="rId7" Type="http://schemas.openxmlformats.org/officeDocument/2006/relationships/customXml" Target="../ink/ink5.xml"/><Relationship Id="rId12" Type="http://schemas.openxmlformats.org/officeDocument/2006/relationships/customXml" Target="../ink/ink9.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customXml" Target="../ink/ink4.xml"/><Relationship Id="rId11" Type="http://schemas.openxmlformats.org/officeDocument/2006/relationships/image" Target="../media/image37.png"/><Relationship Id="rId5" Type="http://schemas.openxmlformats.org/officeDocument/2006/relationships/customXml" Target="../ink/ink3.xml"/><Relationship Id="rId10" Type="http://schemas.openxmlformats.org/officeDocument/2006/relationships/customXml" Target="../ink/ink8.xml"/><Relationship Id="rId4" Type="http://schemas.openxmlformats.org/officeDocument/2006/relationships/image" Target="../media/image80.png"/><Relationship Id="rId9" Type="http://schemas.openxmlformats.org/officeDocument/2006/relationships/customXml" Target="../ink/ink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hyperlink" Target="https://www.wireshark.org/download.html"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171A96-A1A3-2A51-8B86-C88C672F79CB}"/>
              </a:ext>
            </a:extLst>
          </p:cNvPr>
          <p:cNvGrpSpPr/>
          <p:nvPr/>
        </p:nvGrpSpPr>
        <p:grpSpPr>
          <a:xfrm>
            <a:off x="941243" y="0"/>
            <a:ext cx="10146538" cy="6134100"/>
            <a:chOff x="941243" y="0"/>
            <a:chExt cx="10146538" cy="6134100"/>
          </a:xfrm>
        </p:grpSpPr>
        <p:sp>
          <p:nvSpPr>
            <p:cNvPr id="6" name="Rectangle: Top Corners Rounded 5">
              <a:extLst>
                <a:ext uri="{FF2B5EF4-FFF2-40B4-BE49-F238E27FC236}">
                  <a16:creationId xmlns:a16="http://schemas.microsoft.com/office/drawing/2014/main" id="{E30ED70F-7A51-CFFE-3F4D-C3B84114D341}"/>
                </a:ext>
              </a:extLst>
            </p:cNvPr>
            <p:cNvSpPr/>
            <p:nvPr/>
          </p:nvSpPr>
          <p:spPr>
            <a:xfrm rot="10800000">
              <a:off x="1970314" y="0"/>
              <a:ext cx="3194613" cy="6134100"/>
            </a:xfrm>
            <a:prstGeom prst="round2SameRect">
              <a:avLst>
                <a:gd name="adj1" fmla="val 50000"/>
                <a:gd name="adj2" fmla="val 0"/>
              </a:avLst>
            </a:prstGeom>
            <a:blipFill rotWithShape="0">
              <a:blip r:embed="rId3"/>
              <a:srcRect/>
              <a:stretch>
                <a:fillRect l="-94270" r="-9427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cs typeface="+mn-ea"/>
                <a:sym typeface="+mn-lt"/>
              </a:endParaRPr>
            </a:p>
          </p:txBody>
        </p:sp>
        <p:sp>
          <p:nvSpPr>
            <p:cNvPr id="7" name="Rectangle 6">
              <a:extLst>
                <a:ext uri="{FF2B5EF4-FFF2-40B4-BE49-F238E27FC236}">
                  <a16:creationId xmlns:a16="http://schemas.microsoft.com/office/drawing/2014/main" id="{BD43C3EF-1982-67B6-C58B-205066BD38ED}"/>
                </a:ext>
              </a:extLst>
            </p:cNvPr>
            <p:cNvSpPr/>
            <p:nvPr/>
          </p:nvSpPr>
          <p:spPr>
            <a:xfrm flipH="1">
              <a:off x="941243" y="1155025"/>
              <a:ext cx="923330" cy="2509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wrap="non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en-US" altLang="zh-CN" sz="4800" b="1" dirty="0">
                  <a:solidFill>
                    <a:schemeClr val="tx1"/>
                  </a:solidFill>
                  <a:cs typeface="+mn-ea"/>
                  <a:sym typeface="+mn-lt"/>
                </a:rPr>
                <a:t>Content</a:t>
              </a:r>
            </a:p>
          </p:txBody>
        </p:sp>
        <p:grpSp>
          <p:nvGrpSpPr>
            <p:cNvPr id="13" name="Group 12">
              <a:extLst>
                <a:ext uri="{FF2B5EF4-FFF2-40B4-BE49-F238E27FC236}">
                  <a16:creationId xmlns:a16="http://schemas.microsoft.com/office/drawing/2014/main" id="{C7ED7636-9256-B1E7-D25E-679952E6E468}"/>
                </a:ext>
              </a:extLst>
            </p:cNvPr>
            <p:cNvGrpSpPr/>
            <p:nvPr/>
          </p:nvGrpSpPr>
          <p:grpSpPr>
            <a:xfrm>
              <a:off x="5593947" y="1211768"/>
              <a:ext cx="5493834" cy="556548"/>
              <a:chOff x="5858107" y="1405055"/>
              <a:chExt cx="5493834" cy="556548"/>
            </a:xfrm>
          </p:grpSpPr>
          <p:sp>
            <p:nvSpPr>
              <p:cNvPr id="11" name="Rectangle: Rounded Corners 10">
                <a:extLst>
                  <a:ext uri="{FF2B5EF4-FFF2-40B4-BE49-F238E27FC236}">
                    <a16:creationId xmlns:a16="http://schemas.microsoft.com/office/drawing/2014/main" id="{85A4D9C8-0C60-077D-56A9-4B9BB01CCA60}"/>
                  </a:ext>
                </a:extLst>
              </p:cNvPr>
              <p:cNvSpPr/>
              <p:nvPr/>
            </p:nvSpPr>
            <p:spPr>
              <a:xfrm>
                <a:off x="5858107" y="1405055"/>
                <a:ext cx="5493834" cy="556548"/>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Rectangle 14">
                <a:extLst>
                  <a:ext uri="{FF2B5EF4-FFF2-40B4-BE49-F238E27FC236}">
                    <a16:creationId xmlns:a16="http://schemas.microsoft.com/office/drawing/2014/main" id="{6EFCDCC0-EAEB-CF5B-9E12-0E661BA40BD2}"/>
                  </a:ext>
                </a:extLst>
              </p:cNvPr>
              <p:cNvSpPr/>
              <p:nvPr/>
            </p:nvSpPr>
            <p:spPr>
              <a:xfrm flipH="1">
                <a:off x="8445829" y="1469340"/>
                <a:ext cx="268195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00000"/>
                  </a:lnSpc>
                </a:pPr>
                <a:r>
                  <a:rPr kumimoji="1" lang="en-US" altLang="zh-CN" sz="1600" b="1" dirty="0">
                    <a:solidFill>
                      <a:schemeClr val="tx1"/>
                    </a:solidFill>
                    <a:cs typeface="+mn-ea"/>
                    <a:sym typeface="+mn-lt"/>
                  </a:rPr>
                  <a:t>Introduction to Wireshark</a:t>
                </a:r>
              </a:p>
            </p:txBody>
          </p:sp>
          <p:sp>
            <p:nvSpPr>
              <p:cNvPr id="10" name="Rectangle: Rounded Corners 9">
                <a:extLst>
                  <a:ext uri="{FF2B5EF4-FFF2-40B4-BE49-F238E27FC236}">
                    <a16:creationId xmlns:a16="http://schemas.microsoft.com/office/drawing/2014/main" id="{0378E24B-40C1-2F7A-AC01-894008C8A76B}"/>
                  </a:ext>
                </a:extLst>
              </p:cNvPr>
              <p:cNvSpPr/>
              <p:nvPr/>
            </p:nvSpPr>
            <p:spPr>
              <a:xfrm>
                <a:off x="6058551" y="1496466"/>
                <a:ext cx="373727" cy="373727"/>
              </a:xfrm>
              <a:prstGeom prst="roundRect">
                <a:avLst>
                  <a:gd name="adj" fmla="val 16667"/>
                </a:avLst>
              </a:pr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r>
                  <a:rPr lang="en-US" altLang="zh-CN" sz="1400" b="1" dirty="0">
                    <a:cs typeface="+mn-ea"/>
                    <a:sym typeface="+mn-lt"/>
                  </a:rPr>
                  <a:t>01</a:t>
                </a:r>
                <a:endParaRPr lang="zh-CN" altLang="en-US" sz="1400" b="1" dirty="0">
                  <a:cs typeface="+mn-ea"/>
                  <a:sym typeface="+mn-lt"/>
                </a:endParaRPr>
              </a:p>
            </p:txBody>
          </p:sp>
        </p:grpSp>
        <p:grpSp>
          <p:nvGrpSpPr>
            <p:cNvPr id="8" name="Group 7">
              <a:extLst>
                <a:ext uri="{FF2B5EF4-FFF2-40B4-BE49-F238E27FC236}">
                  <a16:creationId xmlns:a16="http://schemas.microsoft.com/office/drawing/2014/main" id="{506E784F-30B5-4874-AB11-A10F6317DE27}"/>
                </a:ext>
              </a:extLst>
            </p:cNvPr>
            <p:cNvGrpSpPr/>
            <p:nvPr/>
          </p:nvGrpSpPr>
          <p:grpSpPr>
            <a:xfrm>
              <a:off x="5593947" y="2438055"/>
              <a:ext cx="5493834" cy="556548"/>
              <a:chOff x="5858107" y="1925743"/>
              <a:chExt cx="5493834" cy="556548"/>
            </a:xfrm>
          </p:grpSpPr>
          <p:sp>
            <p:nvSpPr>
              <p:cNvPr id="9" name="Rectangle: Rounded Corners 8">
                <a:extLst>
                  <a:ext uri="{FF2B5EF4-FFF2-40B4-BE49-F238E27FC236}">
                    <a16:creationId xmlns:a16="http://schemas.microsoft.com/office/drawing/2014/main" id="{5FD17055-B31F-EE3C-C45E-D3ED56A29F50}"/>
                  </a:ext>
                </a:extLst>
              </p:cNvPr>
              <p:cNvSpPr/>
              <p:nvPr/>
            </p:nvSpPr>
            <p:spPr>
              <a:xfrm>
                <a:off x="5858107" y="1925743"/>
                <a:ext cx="5493834" cy="556548"/>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Rectangle 11">
                <a:extLst>
                  <a:ext uri="{FF2B5EF4-FFF2-40B4-BE49-F238E27FC236}">
                    <a16:creationId xmlns:a16="http://schemas.microsoft.com/office/drawing/2014/main" id="{D84ED7E7-04F6-A42C-673F-FD226A4F0192}"/>
                  </a:ext>
                </a:extLst>
              </p:cNvPr>
              <p:cNvSpPr/>
              <p:nvPr/>
            </p:nvSpPr>
            <p:spPr>
              <a:xfrm flipH="1">
                <a:off x="9670844" y="1990028"/>
                <a:ext cx="1456937"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00000"/>
                  </a:lnSpc>
                </a:pPr>
                <a:r>
                  <a:rPr kumimoji="1" lang="en-US" altLang="zh-CN" sz="1600" b="1" dirty="0">
                    <a:solidFill>
                      <a:schemeClr val="tx1"/>
                    </a:solidFill>
                    <a:cs typeface="+mn-ea"/>
                    <a:sym typeface="+mn-lt"/>
                  </a:rPr>
                  <a:t>TCP analysis</a:t>
                </a:r>
              </a:p>
            </p:txBody>
          </p:sp>
          <p:sp>
            <p:nvSpPr>
              <p:cNvPr id="14" name="Rectangle: Rounded Corners 13">
                <a:extLst>
                  <a:ext uri="{FF2B5EF4-FFF2-40B4-BE49-F238E27FC236}">
                    <a16:creationId xmlns:a16="http://schemas.microsoft.com/office/drawing/2014/main" id="{E5FED77E-3B10-C1B9-7CB3-4CFB9F90B4E4}"/>
                  </a:ext>
                </a:extLst>
              </p:cNvPr>
              <p:cNvSpPr/>
              <p:nvPr/>
            </p:nvSpPr>
            <p:spPr>
              <a:xfrm>
                <a:off x="6058551" y="2017154"/>
                <a:ext cx="373727" cy="373727"/>
              </a:xfrm>
              <a:prstGeom prst="roundRect">
                <a:avLst>
                  <a:gd name="adj"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r>
                  <a:rPr lang="en-US" altLang="zh-CN" sz="1400" b="1" dirty="0">
                    <a:cs typeface="+mn-ea"/>
                    <a:sym typeface="+mn-lt"/>
                  </a:rPr>
                  <a:t>02</a:t>
                </a:r>
                <a:endParaRPr lang="zh-CN" altLang="en-US" sz="1400" b="1" dirty="0">
                  <a:cs typeface="+mn-ea"/>
                  <a:sym typeface="+mn-lt"/>
                </a:endParaRPr>
              </a:p>
            </p:txBody>
          </p:sp>
        </p:grpSp>
        <p:grpSp>
          <p:nvGrpSpPr>
            <p:cNvPr id="23" name="Group 22">
              <a:extLst>
                <a:ext uri="{FF2B5EF4-FFF2-40B4-BE49-F238E27FC236}">
                  <a16:creationId xmlns:a16="http://schemas.microsoft.com/office/drawing/2014/main" id="{D2044433-D82D-7DA9-4CBE-850C3006835F}"/>
                </a:ext>
              </a:extLst>
            </p:cNvPr>
            <p:cNvGrpSpPr/>
            <p:nvPr/>
          </p:nvGrpSpPr>
          <p:grpSpPr>
            <a:xfrm>
              <a:off x="5593947" y="3664343"/>
              <a:ext cx="5493834" cy="556548"/>
              <a:chOff x="5858107" y="2446432"/>
              <a:chExt cx="5493834" cy="556548"/>
            </a:xfrm>
          </p:grpSpPr>
          <p:sp>
            <p:nvSpPr>
              <p:cNvPr id="29" name="Rectangle: Rounded Corners 28">
                <a:extLst>
                  <a:ext uri="{FF2B5EF4-FFF2-40B4-BE49-F238E27FC236}">
                    <a16:creationId xmlns:a16="http://schemas.microsoft.com/office/drawing/2014/main" id="{16514E88-E084-4619-328D-B3BD41E3830E}"/>
                  </a:ext>
                </a:extLst>
              </p:cNvPr>
              <p:cNvSpPr/>
              <p:nvPr/>
            </p:nvSpPr>
            <p:spPr>
              <a:xfrm>
                <a:off x="5858107" y="2446432"/>
                <a:ext cx="5493834" cy="556548"/>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 name="Rectangle 29">
                <a:extLst>
                  <a:ext uri="{FF2B5EF4-FFF2-40B4-BE49-F238E27FC236}">
                    <a16:creationId xmlns:a16="http://schemas.microsoft.com/office/drawing/2014/main" id="{C19D67AC-BB2B-C673-7B85-0021F91A9EC4}"/>
                  </a:ext>
                </a:extLst>
              </p:cNvPr>
              <p:cNvSpPr/>
              <p:nvPr/>
            </p:nvSpPr>
            <p:spPr>
              <a:xfrm flipH="1">
                <a:off x="9648402" y="2510717"/>
                <a:ext cx="1479379"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00000"/>
                  </a:lnSpc>
                </a:pPr>
                <a:r>
                  <a:rPr kumimoji="1" lang="en-US" altLang="zh-CN" sz="1600" b="1" dirty="0">
                    <a:solidFill>
                      <a:schemeClr val="tx1"/>
                    </a:solidFill>
                    <a:cs typeface="+mn-ea"/>
                    <a:sym typeface="+mn-lt"/>
                  </a:rPr>
                  <a:t>ARP analysis</a:t>
                </a:r>
              </a:p>
            </p:txBody>
          </p:sp>
          <p:sp>
            <p:nvSpPr>
              <p:cNvPr id="31" name="Rectangle: Rounded Corners 30">
                <a:extLst>
                  <a:ext uri="{FF2B5EF4-FFF2-40B4-BE49-F238E27FC236}">
                    <a16:creationId xmlns:a16="http://schemas.microsoft.com/office/drawing/2014/main" id="{EA8931D8-6C00-4EE4-FD49-9AFB9806B539}"/>
                  </a:ext>
                </a:extLst>
              </p:cNvPr>
              <p:cNvSpPr/>
              <p:nvPr/>
            </p:nvSpPr>
            <p:spPr>
              <a:xfrm>
                <a:off x="6058551" y="2537843"/>
                <a:ext cx="373727" cy="373727"/>
              </a:xfrm>
              <a:prstGeom prst="roundRect">
                <a:avLst>
                  <a:gd name="adj" fmla="val 16667"/>
                </a:avLst>
              </a:pr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r>
                  <a:rPr lang="en-US" altLang="zh-CN" sz="1400" b="1" dirty="0">
                    <a:cs typeface="+mn-ea"/>
                    <a:sym typeface="+mn-lt"/>
                  </a:rPr>
                  <a:t>03</a:t>
                </a:r>
                <a:endParaRPr lang="zh-CN" altLang="en-US" sz="1400" b="1" dirty="0">
                  <a:cs typeface="+mn-ea"/>
                  <a:sym typeface="+mn-lt"/>
                </a:endParaRPr>
              </a:p>
            </p:txBody>
          </p:sp>
        </p:grpSp>
        <p:grpSp>
          <p:nvGrpSpPr>
            <p:cNvPr id="32" name="Group 31">
              <a:extLst>
                <a:ext uri="{FF2B5EF4-FFF2-40B4-BE49-F238E27FC236}">
                  <a16:creationId xmlns:a16="http://schemas.microsoft.com/office/drawing/2014/main" id="{223C1E4C-F25A-E19D-0AB7-4BAC30773792}"/>
                </a:ext>
              </a:extLst>
            </p:cNvPr>
            <p:cNvGrpSpPr/>
            <p:nvPr/>
          </p:nvGrpSpPr>
          <p:grpSpPr>
            <a:xfrm>
              <a:off x="5593947" y="4953753"/>
              <a:ext cx="5493834" cy="556548"/>
              <a:chOff x="5858107" y="3030243"/>
              <a:chExt cx="5493834" cy="556548"/>
            </a:xfrm>
          </p:grpSpPr>
          <p:sp>
            <p:nvSpPr>
              <p:cNvPr id="33" name="Rectangle: Rounded Corners 32">
                <a:extLst>
                  <a:ext uri="{FF2B5EF4-FFF2-40B4-BE49-F238E27FC236}">
                    <a16:creationId xmlns:a16="http://schemas.microsoft.com/office/drawing/2014/main" id="{0B143CE0-0322-494C-967C-3B04B5918D92}"/>
                  </a:ext>
                </a:extLst>
              </p:cNvPr>
              <p:cNvSpPr/>
              <p:nvPr/>
            </p:nvSpPr>
            <p:spPr>
              <a:xfrm>
                <a:off x="5858107" y="3030243"/>
                <a:ext cx="5493834" cy="556548"/>
              </a:xfrm>
              <a:prstGeom prst="round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Rectangle 33">
                <a:extLst>
                  <a:ext uri="{FF2B5EF4-FFF2-40B4-BE49-F238E27FC236}">
                    <a16:creationId xmlns:a16="http://schemas.microsoft.com/office/drawing/2014/main" id="{83B7E7AB-B54F-B639-E739-F9A76196943E}"/>
                  </a:ext>
                </a:extLst>
              </p:cNvPr>
              <p:cNvSpPr/>
              <p:nvPr/>
            </p:nvSpPr>
            <p:spPr>
              <a:xfrm flipH="1">
                <a:off x="9566648" y="3094528"/>
                <a:ext cx="1561133"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00000"/>
                  </a:lnSpc>
                </a:pPr>
                <a:r>
                  <a:rPr kumimoji="1" lang="en-US" altLang="zh-CN" sz="1600" b="1" dirty="0">
                    <a:solidFill>
                      <a:schemeClr val="tx1"/>
                    </a:solidFill>
                    <a:cs typeface="+mn-ea"/>
                    <a:sym typeface="+mn-lt"/>
                  </a:rPr>
                  <a:t>ICMP analysis</a:t>
                </a:r>
              </a:p>
            </p:txBody>
          </p:sp>
          <p:sp>
            <p:nvSpPr>
              <p:cNvPr id="35" name="Rectangle: Rounded Corners 34">
                <a:extLst>
                  <a:ext uri="{FF2B5EF4-FFF2-40B4-BE49-F238E27FC236}">
                    <a16:creationId xmlns:a16="http://schemas.microsoft.com/office/drawing/2014/main" id="{779FC0FD-D001-3088-2FBC-ECC0CC1B49BC}"/>
                  </a:ext>
                </a:extLst>
              </p:cNvPr>
              <p:cNvSpPr/>
              <p:nvPr/>
            </p:nvSpPr>
            <p:spPr>
              <a:xfrm>
                <a:off x="6058551" y="3121654"/>
                <a:ext cx="373727" cy="373727"/>
              </a:xfrm>
              <a:prstGeom prst="roundRect">
                <a:avLst>
                  <a:gd name="adj"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lnSpcReduction="20000"/>
              </a:bodyPr>
              <a:lstStyle/>
              <a:p>
                <a:pPr algn="ctr"/>
                <a:r>
                  <a:rPr lang="en-US" altLang="zh-CN" sz="1400" b="1" dirty="0">
                    <a:cs typeface="+mn-ea"/>
                    <a:sym typeface="+mn-lt"/>
                  </a:rPr>
                  <a:t>04</a:t>
                </a:r>
                <a:endParaRPr lang="zh-CN" altLang="en-US" sz="1400" b="1" dirty="0">
                  <a:cs typeface="+mn-ea"/>
                  <a:sym typeface="+mn-lt"/>
                </a:endParaRPr>
              </a:p>
            </p:txBody>
          </p:sp>
        </p:grpSp>
        <p:sp>
          <p:nvSpPr>
            <p:cNvPr id="38" name="Rectangle 37">
              <a:extLst>
                <a:ext uri="{FF2B5EF4-FFF2-40B4-BE49-F238E27FC236}">
                  <a16:creationId xmlns:a16="http://schemas.microsoft.com/office/drawing/2014/main" id="{DBCF91C1-08F2-EE50-328C-99B6561E94E6}"/>
                </a:ext>
              </a:extLst>
            </p:cNvPr>
            <p:cNvSpPr/>
            <p:nvPr/>
          </p:nvSpPr>
          <p:spPr>
            <a:xfrm flipH="1">
              <a:off x="10678891" y="4098449"/>
              <a:ext cx="184730"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00000"/>
                </a:lnSpc>
              </a:pPr>
              <a:endParaRPr kumimoji="1" lang="en-US" altLang="zh-CN" sz="1600" b="1" dirty="0">
                <a:solidFill>
                  <a:schemeClr val="tx1"/>
                </a:solidFill>
                <a:cs typeface="+mn-ea"/>
                <a:sym typeface="+mn-lt"/>
              </a:endParaRPr>
            </a:p>
          </p:txBody>
        </p:sp>
        <p:sp>
          <p:nvSpPr>
            <p:cNvPr id="42" name="Rectangle 41">
              <a:extLst>
                <a:ext uri="{FF2B5EF4-FFF2-40B4-BE49-F238E27FC236}">
                  <a16:creationId xmlns:a16="http://schemas.microsoft.com/office/drawing/2014/main" id="{E6FB6974-F0F6-982E-DC5C-15D01B3970EF}"/>
                </a:ext>
              </a:extLst>
            </p:cNvPr>
            <p:cNvSpPr/>
            <p:nvPr/>
          </p:nvSpPr>
          <p:spPr>
            <a:xfrm flipH="1">
              <a:off x="10678891" y="4804048"/>
              <a:ext cx="184730"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00000"/>
                </a:lnSpc>
              </a:pPr>
              <a:endParaRPr kumimoji="1" lang="en-US" altLang="zh-CN" sz="1600" b="1" dirty="0">
                <a:solidFill>
                  <a:schemeClr val="tx1"/>
                </a:solidFill>
                <a:cs typeface="+mn-ea"/>
                <a:sym typeface="+mn-lt"/>
              </a:endParaRPr>
            </a:p>
          </p:txBody>
        </p:sp>
        <p:sp>
          <p:nvSpPr>
            <p:cNvPr id="46" name="Rectangle 45">
              <a:extLst>
                <a:ext uri="{FF2B5EF4-FFF2-40B4-BE49-F238E27FC236}">
                  <a16:creationId xmlns:a16="http://schemas.microsoft.com/office/drawing/2014/main" id="{B0E3373F-3092-1D25-9BB2-C7B0951ACADC}"/>
                </a:ext>
              </a:extLst>
            </p:cNvPr>
            <p:cNvSpPr/>
            <p:nvPr/>
          </p:nvSpPr>
          <p:spPr>
            <a:xfrm flipH="1">
              <a:off x="10678890" y="5509647"/>
              <a:ext cx="184731"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00000"/>
                </a:lnSpc>
              </a:pPr>
              <a:endParaRPr kumimoji="1" lang="en-US" altLang="zh-CN" sz="1600" b="1" dirty="0">
                <a:solidFill>
                  <a:schemeClr val="tx1"/>
                </a:solidFill>
                <a:cs typeface="+mn-ea"/>
                <a:sym typeface="+mn-lt"/>
              </a:endParaRPr>
            </a:p>
          </p:txBody>
        </p:sp>
      </p:grpSp>
    </p:spTree>
    <p:custDataLst>
      <p:tags r:id="rId1"/>
    </p:custDataLst>
    <p:extLst>
      <p:ext uri="{BB962C8B-B14F-4D97-AF65-F5344CB8AC3E}">
        <p14:creationId xmlns:p14="http://schemas.microsoft.com/office/powerpoint/2010/main" val="3712208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2B92F-567D-46F9-20B4-55BFE00F5670}"/>
              </a:ext>
            </a:extLst>
          </p:cNvPr>
          <p:cNvSpPr>
            <a:spLocks noGrp="1"/>
          </p:cNvSpPr>
          <p:nvPr>
            <p:ph type="title"/>
          </p:nvPr>
        </p:nvSpPr>
        <p:spPr/>
        <p:txBody>
          <a:bodyPr/>
          <a:lstStyle/>
          <a:p>
            <a:r>
              <a:rPr lang="en-US" altLang="zh-CN" dirty="0">
                <a:latin typeface="+mn-lt"/>
                <a:ea typeface="+mn-ea"/>
                <a:cs typeface="+mn-ea"/>
                <a:sym typeface="+mn-lt"/>
              </a:rPr>
              <a:t>Some common-used commands in Windows</a:t>
            </a:r>
            <a:endParaRPr lang="zh-CN" altLang="en-US" dirty="0">
              <a:latin typeface="+mn-lt"/>
              <a:ea typeface="+mn-ea"/>
              <a:cs typeface="+mn-ea"/>
              <a:sym typeface="+mn-lt"/>
            </a:endParaRPr>
          </a:p>
        </p:txBody>
      </p:sp>
      <p:sp>
        <p:nvSpPr>
          <p:cNvPr id="3" name="文本框 2">
            <a:extLst>
              <a:ext uri="{FF2B5EF4-FFF2-40B4-BE49-F238E27FC236}">
                <a16:creationId xmlns:a16="http://schemas.microsoft.com/office/drawing/2014/main" id="{E235FFD2-FAF7-0108-115D-356CD28A12D1}"/>
              </a:ext>
            </a:extLst>
          </p:cNvPr>
          <p:cNvSpPr txBox="1"/>
          <p:nvPr/>
        </p:nvSpPr>
        <p:spPr>
          <a:xfrm>
            <a:off x="763571" y="1555423"/>
            <a:ext cx="9059159" cy="3970318"/>
          </a:xfrm>
          <a:prstGeom prst="rect">
            <a:avLst/>
          </a:prstGeom>
          <a:noFill/>
        </p:spPr>
        <p:txBody>
          <a:bodyPr wrap="square" rtlCol="0">
            <a:spAutoFit/>
          </a:bodyPr>
          <a:lstStyle/>
          <a:p>
            <a:r>
              <a:rPr lang="en-US" altLang="zh-CN" b="1" dirty="0">
                <a:cs typeface="+mn-ea"/>
                <a:sym typeface="+mn-lt"/>
              </a:rPr>
              <a:t>ping</a:t>
            </a:r>
            <a:r>
              <a:rPr lang="en-US" altLang="zh-CN" dirty="0">
                <a:cs typeface="+mn-ea"/>
                <a:sym typeface="+mn-lt"/>
              </a:rPr>
              <a:t> + destination IP address/domain name</a:t>
            </a:r>
          </a:p>
          <a:p>
            <a:endParaRPr lang="en-US" altLang="zh-CN" dirty="0">
              <a:cs typeface="+mn-ea"/>
              <a:sym typeface="+mn-lt"/>
            </a:endParaRPr>
          </a:p>
          <a:p>
            <a:r>
              <a:rPr lang="en-US" altLang="zh-CN" dirty="0">
                <a:cs typeface="+mn-ea"/>
                <a:sym typeface="+mn-lt"/>
              </a:rPr>
              <a:t>Using the ping command, we can send an Internet Control Message Protocol (ICMP) echo request to the target host and wait for the response.</a:t>
            </a:r>
          </a:p>
          <a:p>
            <a:r>
              <a:rPr lang="en-US" altLang="zh-CN" dirty="0">
                <a:cs typeface="+mn-ea"/>
                <a:sym typeface="+mn-lt"/>
              </a:rPr>
              <a:t>The executing result includes the Round-Trip Time (RTT) and packet loss rate of each packet.</a:t>
            </a:r>
          </a:p>
          <a:p>
            <a:endParaRPr lang="en-US" altLang="zh-CN" dirty="0">
              <a:cs typeface="+mn-ea"/>
              <a:sym typeface="+mn-lt"/>
            </a:endParaRPr>
          </a:p>
          <a:p>
            <a:endParaRPr lang="en-US" altLang="zh-CN" sz="1600" dirty="0">
              <a:cs typeface="+mn-ea"/>
              <a:sym typeface="+mn-lt"/>
            </a:endParaRPr>
          </a:p>
          <a:p>
            <a:r>
              <a:rPr lang="en-US" altLang="zh-CN" b="1" i="0" dirty="0">
                <a:solidFill>
                  <a:srgbClr val="333333"/>
                </a:solidFill>
                <a:effectLst/>
                <a:cs typeface="+mn-ea"/>
                <a:sym typeface="+mn-lt"/>
              </a:rPr>
              <a:t>telnet</a:t>
            </a:r>
            <a:r>
              <a:rPr lang="en-US" altLang="zh-CN" b="0" i="0" dirty="0">
                <a:solidFill>
                  <a:srgbClr val="333333"/>
                </a:solidFill>
                <a:effectLst/>
                <a:cs typeface="+mn-ea"/>
                <a:sym typeface="+mn-lt"/>
              </a:rPr>
              <a:t> [options] [host [port]]</a:t>
            </a:r>
          </a:p>
          <a:p>
            <a:endParaRPr lang="en-US" altLang="zh-CN" sz="2000" b="0" i="0" dirty="0">
              <a:solidFill>
                <a:srgbClr val="333333"/>
              </a:solidFill>
              <a:effectLst/>
              <a:cs typeface="+mn-ea"/>
              <a:sym typeface="+mn-lt"/>
            </a:endParaRPr>
          </a:p>
          <a:p>
            <a:r>
              <a:rPr lang="en-US" altLang="zh-CN" dirty="0">
                <a:cs typeface="+mn-ea"/>
                <a:sym typeface="+mn-lt"/>
              </a:rPr>
              <a:t>The Telnet command is used to remotely log in and manage computers. It opens a virtual terminal window on the local computer through the Telnet protocol and establishes a connection with the target computer, enabling users to execute commands or operations on the remote computer.</a:t>
            </a:r>
            <a:endParaRPr lang="zh-CN" altLang="en-US" dirty="0">
              <a:cs typeface="+mn-ea"/>
              <a:sym typeface="+mn-lt"/>
            </a:endParaRPr>
          </a:p>
        </p:txBody>
      </p:sp>
    </p:spTree>
    <p:extLst>
      <p:ext uri="{BB962C8B-B14F-4D97-AF65-F5344CB8AC3E}">
        <p14:creationId xmlns:p14="http://schemas.microsoft.com/office/powerpoint/2010/main" val="278163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2C9933-D4B6-1C0E-77F9-3DD3C53A53DB}"/>
              </a:ext>
            </a:extLst>
          </p:cNvPr>
          <p:cNvSpPr>
            <a:spLocks noGrp="1"/>
          </p:cNvSpPr>
          <p:nvPr>
            <p:ph type="title"/>
          </p:nvPr>
        </p:nvSpPr>
        <p:spPr/>
        <p:txBody>
          <a:bodyPr/>
          <a:lstStyle/>
          <a:p>
            <a:r>
              <a:rPr lang="en-US" altLang="zh-CN" dirty="0">
                <a:latin typeface="+mn-lt"/>
                <a:ea typeface="+mn-ea"/>
                <a:cs typeface="+mn-ea"/>
                <a:sym typeface="+mn-lt"/>
              </a:rPr>
              <a:t>Some common used commands in Windows</a:t>
            </a:r>
            <a:endParaRPr lang="zh-CN" altLang="en-US" dirty="0">
              <a:latin typeface="+mn-lt"/>
              <a:ea typeface="+mn-ea"/>
              <a:cs typeface="+mn-ea"/>
              <a:sym typeface="+mn-lt"/>
            </a:endParaRPr>
          </a:p>
        </p:txBody>
      </p:sp>
      <p:sp>
        <p:nvSpPr>
          <p:cNvPr id="3" name="文本框 2">
            <a:extLst>
              <a:ext uri="{FF2B5EF4-FFF2-40B4-BE49-F238E27FC236}">
                <a16:creationId xmlns:a16="http://schemas.microsoft.com/office/drawing/2014/main" id="{F4F208E6-3003-9863-5FA7-3A58CF6010FA}"/>
              </a:ext>
            </a:extLst>
          </p:cNvPr>
          <p:cNvSpPr txBox="1"/>
          <p:nvPr/>
        </p:nvSpPr>
        <p:spPr>
          <a:xfrm>
            <a:off x="792356" y="1920122"/>
            <a:ext cx="8074479" cy="1754326"/>
          </a:xfrm>
          <a:prstGeom prst="rect">
            <a:avLst/>
          </a:prstGeom>
          <a:noFill/>
        </p:spPr>
        <p:txBody>
          <a:bodyPr wrap="square" rtlCol="0">
            <a:spAutoFit/>
          </a:bodyPr>
          <a:lstStyle/>
          <a:p>
            <a:r>
              <a:rPr lang="en-US" altLang="zh-CN" b="1" dirty="0">
                <a:cs typeface="+mn-ea"/>
                <a:sym typeface="+mn-lt"/>
              </a:rPr>
              <a:t>Ipconfig</a:t>
            </a:r>
          </a:p>
          <a:p>
            <a:endParaRPr lang="en-US" altLang="zh-CN" b="1" dirty="0">
              <a:cs typeface="+mn-ea"/>
              <a:sym typeface="+mn-lt"/>
            </a:endParaRPr>
          </a:p>
          <a:p>
            <a:r>
              <a:rPr lang="en-US" altLang="zh-CN" dirty="0">
                <a:cs typeface="+mn-ea"/>
                <a:sym typeface="+mn-lt"/>
              </a:rPr>
              <a:t>Ipconfig is used to view and manage </a:t>
            </a:r>
            <a:r>
              <a:rPr lang="en-US" altLang="zh-CN" b="1" dirty="0">
                <a:cs typeface="+mn-ea"/>
                <a:sym typeface="+mn-lt"/>
              </a:rPr>
              <a:t>IP addresses</a:t>
            </a:r>
            <a:r>
              <a:rPr lang="en-US" altLang="zh-CN" dirty="0">
                <a:cs typeface="+mn-ea"/>
                <a:sym typeface="+mn-lt"/>
              </a:rPr>
              <a:t>, </a:t>
            </a:r>
            <a:r>
              <a:rPr lang="en-US" altLang="zh-CN" b="1" dirty="0">
                <a:cs typeface="+mn-ea"/>
                <a:sym typeface="+mn-lt"/>
              </a:rPr>
              <a:t>subnet masks</a:t>
            </a:r>
            <a:r>
              <a:rPr lang="en-US" altLang="zh-CN" dirty="0">
                <a:cs typeface="+mn-ea"/>
                <a:sym typeface="+mn-lt"/>
              </a:rPr>
              <a:t>, </a:t>
            </a:r>
            <a:r>
              <a:rPr lang="en-US" altLang="zh-CN" b="1" dirty="0">
                <a:cs typeface="+mn-ea"/>
                <a:sym typeface="+mn-lt"/>
              </a:rPr>
              <a:t>default gateways</a:t>
            </a:r>
            <a:r>
              <a:rPr lang="en-US" altLang="zh-CN" dirty="0">
                <a:cs typeface="+mn-ea"/>
                <a:sym typeface="+mn-lt"/>
              </a:rPr>
              <a:t>, and other information related to network connections for network interfaces. By running the ipconfig command, we can obtain the current network configuration information of our computer.</a:t>
            </a:r>
            <a:endParaRPr lang="zh-CN" altLang="en-US" dirty="0">
              <a:cs typeface="+mn-ea"/>
              <a:sym typeface="+mn-lt"/>
            </a:endParaRPr>
          </a:p>
        </p:txBody>
      </p:sp>
    </p:spTree>
    <p:extLst>
      <p:ext uri="{BB962C8B-B14F-4D97-AF65-F5344CB8AC3E}">
        <p14:creationId xmlns:p14="http://schemas.microsoft.com/office/powerpoint/2010/main" val="546884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27700" y="2800547"/>
            <a:ext cx="5791200" cy="1256906"/>
          </a:xfrm>
        </p:spPr>
        <p:txBody>
          <a:bodyPr wrap="square">
            <a:normAutofit fontScale="90000"/>
          </a:bodyPr>
          <a:lstStyle/>
          <a:p>
            <a:pPr lvl="0"/>
            <a:r>
              <a:rPr lang="en-US" sz="4000" dirty="0">
                <a:latin typeface="+mn-lt"/>
                <a:ea typeface="+mn-ea"/>
                <a:cs typeface="+mn-ea"/>
                <a:sym typeface="+mn-lt"/>
              </a:rPr>
              <a:t>02.</a:t>
            </a:r>
            <a:r>
              <a:rPr lang="en-US" altLang="zh-CN" sz="4000" dirty="0">
                <a:latin typeface="+mn-lt"/>
                <a:ea typeface="+mn-ea"/>
                <a:cs typeface="+mn-ea"/>
                <a:sym typeface="+mn-lt"/>
              </a:rPr>
              <a:t>TCP protocol</a:t>
            </a:r>
            <a:br>
              <a:rPr lang="en-US" altLang="zh-CN" sz="4000" dirty="0">
                <a:latin typeface="+mn-lt"/>
                <a:ea typeface="+mn-ea"/>
                <a:cs typeface="+mn-ea"/>
                <a:sym typeface="+mn-lt"/>
              </a:rPr>
            </a:br>
            <a:r>
              <a:rPr lang="en-US" altLang="zh-CN" sz="4000" dirty="0">
                <a:latin typeface="+mn-lt"/>
                <a:ea typeface="+mn-ea"/>
                <a:cs typeface="+mn-ea"/>
                <a:sym typeface="+mn-lt"/>
              </a:rPr>
              <a:t> analysis</a:t>
            </a:r>
            <a:endParaRPr lang="en-US" sz="4000" dirty="0">
              <a:latin typeface="+mn-lt"/>
              <a:ea typeface="+mn-ea"/>
              <a:cs typeface="+mn-ea"/>
              <a:sym typeface="+mn-lt"/>
            </a:endParaRPr>
          </a:p>
        </p:txBody>
      </p:sp>
    </p:spTree>
    <p:custDataLst>
      <p:tags r:id="rId1"/>
    </p:custDataLst>
    <p:extLst>
      <p:ext uri="{BB962C8B-B14F-4D97-AF65-F5344CB8AC3E}">
        <p14:creationId xmlns:p14="http://schemas.microsoft.com/office/powerpoint/2010/main" val="14512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266AA-082A-B2D9-4176-76A66A041090}"/>
              </a:ext>
            </a:extLst>
          </p:cNvPr>
          <p:cNvSpPr>
            <a:spLocks noGrp="1"/>
          </p:cNvSpPr>
          <p:nvPr>
            <p:ph type="title"/>
          </p:nvPr>
        </p:nvSpPr>
        <p:spPr>
          <a:xfrm>
            <a:off x="660400" y="513158"/>
            <a:ext cx="11069913" cy="498534"/>
          </a:xfrm>
        </p:spPr>
        <p:txBody>
          <a:bodyPr>
            <a:noAutofit/>
          </a:bodyPr>
          <a:lstStyle/>
          <a:p>
            <a:r>
              <a:rPr lang="en-US" altLang="zh-CN" dirty="0">
                <a:latin typeface="+mn-lt"/>
                <a:ea typeface="+mn-ea"/>
                <a:cs typeface="+mn-ea"/>
                <a:sym typeface="+mn-lt"/>
              </a:rPr>
              <a:t>seq and ack</a:t>
            </a:r>
            <a:endParaRPr lang="zh-CN" altLang="en-US" dirty="0">
              <a:latin typeface="+mn-lt"/>
              <a:ea typeface="+mn-ea"/>
              <a:cs typeface="+mn-ea"/>
              <a:sym typeface="+mn-lt"/>
            </a:endParaRPr>
          </a:p>
        </p:txBody>
      </p:sp>
      <p:graphicFrame>
        <p:nvGraphicFramePr>
          <p:cNvPr id="3" name="表格 2">
            <a:extLst>
              <a:ext uri="{FF2B5EF4-FFF2-40B4-BE49-F238E27FC236}">
                <a16:creationId xmlns:a16="http://schemas.microsoft.com/office/drawing/2014/main" id="{9A112298-5095-1893-F383-A7DC7074745D}"/>
              </a:ext>
            </a:extLst>
          </p:cNvPr>
          <p:cNvGraphicFramePr>
            <a:graphicFrameLocks noGrp="1"/>
          </p:cNvGraphicFramePr>
          <p:nvPr>
            <p:extLst>
              <p:ext uri="{D42A27DB-BD31-4B8C-83A1-F6EECF244321}">
                <p14:modId xmlns:p14="http://schemas.microsoft.com/office/powerpoint/2010/main" val="2969458435"/>
              </p:ext>
            </p:extLst>
          </p:nvPr>
        </p:nvGraphicFramePr>
        <p:xfrm>
          <a:off x="743347" y="1683345"/>
          <a:ext cx="8136507" cy="370840"/>
        </p:xfrm>
        <a:graphic>
          <a:graphicData uri="http://schemas.openxmlformats.org/drawingml/2006/table">
            <a:tbl>
              <a:tblPr firstRow="1" bandRow="1">
                <a:tableStyleId>{5C22544A-7EE6-4342-B048-85BDC9FD1C3A}</a:tableStyleId>
              </a:tblPr>
              <a:tblGrid>
                <a:gridCol w="515195">
                  <a:extLst>
                    <a:ext uri="{9D8B030D-6E8A-4147-A177-3AD203B41FA5}">
                      <a16:colId xmlns:a16="http://schemas.microsoft.com/office/drawing/2014/main" val="1843497913"/>
                    </a:ext>
                  </a:extLst>
                </a:gridCol>
                <a:gridCol w="476332">
                  <a:extLst>
                    <a:ext uri="{9D8B030D-6E8A-4147-A177-3AD203B41FA5}">
                      <a16:colId xmlns:a16="http://schemas.microsoft.com/office/drawing/2014/main" val="1164263813"/>
                    </a:ext>
                  </a:extLst>
                </a:gridCol>
                <a:gridCol w="476332">
                  <a:extLst>
                    <a:ext uri="{9D8B030D-6E8A-4147-A177-3AD203B41FA5}">
                      <a16:colId xmlns:a16="http://schemas.microsoft.com/office/drawing/2014/main" val="1394298251"/>
                    </a:ext>
                  </a:extLst>
                </a:gridCol>
                <a:gridCol w="476332">
                  <a:extLst>
                    <a:ext uri="{9D8B030D-6E8A-4147-A177-3AD203B41FA5}">
                      <a16:colId xmlns:a16="http://schemas.microsoft.com/office/drawing/2014/main" val="206288582"/>
                    </a:ext>
                  </a:extLst>
                </a:gridCol>
                <a:gridCol w="476332">
                  <a:extLst>
                    <a:ext uri="{9D8B030D-6E8A-4147-A177-3AD203B41FA5}">
                      <a16:colId xmlns:a16="http://schemas.microsoft.com/office/drawing/2014/main" val="2069155119"/>
                    </a:ext>
                  </a:extLst>
                </a:gridCol>
                <a:gridCol w="476332">
                  <a:extLst>
                    <a:ext uri="{9D8B030D-6E8A-4147-A177-3AD203B41FA5}">
                      <a16:colId xmlns:a16="http://schemas.microsoft.com/office/drawing/2014/main" val="602363984"/>
                    </a:ext>
                  </a:extLst>
                </a:gridCol>
                <a:gridCol w="476332">
                  <a:extLst>
                    <a:ext uri="{9D8B030D-6E8A-4147-A177-3AD203B41FA5}">
                      <a16:colId xmlns:a16="http://schemas.microsoft.com/office/drawing/2014/main" val="2265024352"/>
                    </a:ext>
                  </a:extLst>
                </a:gridCol>
                <a:gridCol w="476332">
                  <a:extLst>
                    <a:ext uri="{9D8B030D-6E8A-4147-A177-3AD203B41FA5}">
                      <a16:colId xmlns:a16="http://schemas.microsoft.com/office/drawing/2014/main" val="883378074"/>
                    </a:ext>
                  </a:extLst>
                </a:gridCol>
                <a:gridCol w="476332">
                  <a:extLst>
                    <a:ext uri="{9D8B030D-6E8A-4147-A177-3AD203B41FA5}">
                      <a16:colId xmlns:a16="http://schemas.microsoft.com/office/drawing/2014/main" val="1112512015"/>
                    </a:ext>
                  </a:extLst>
                </a:gridCol>
                <a:gridCol w="476332">
                  <a:extLst>
                    <a:ext uri="{9D8B030D-6E8A-4147-A177-3AD203B41FA5}">
                      <a16:colId xmlns:a16="http://schemas.microsoft.com/office/drawing/2014/main" val="1276397914"/>
                    </a:ext>
                  </a:extLst>
                </a:gridCol>
                <a:gridCol w="476332">
                  <a:extLst>
                    <a:ext uri="{9D8B030D-6E8A-4147-A177-3AD203B41FA5}">
                      <a16:colId xmlns:a16="http://schemas.microsoft.com/office/drawing/2014/main" val="1130133505"/>
                    </a:ext>
                  </a:extLst>
                </a:gridCol>
                <a:gridCol w="476332">
                  <a:extLst>
                    <a:ext uri="{9D8B030D-6E8A-4147-A177-3AD203B41FA5}">
                      <a16:colId xmlns:a16="http://schemas.microsoft.com/office/drawing/2014/main" val="2828715096"/>
                    </a:ext>
                  </a:extLst>
                </a:gridCol>
                <a:gridCol w="476332">
                  <a:extLst>
                    <a:ext uri="{9D8B030D-6E8A-4147-A177-3AD203B41FA5}">
                      <a16:colId xmlns:a16="http://schemas.microsoft.com/office/drawing/2014/main" val="2174149414"/>
                    </a:ext>
                  </a:extLst>
                </a:gridCol>
                <a:gridCol w="476332">
                  <a:extLst>
                    <a:ext uri="{9D8B030D-6E8A-4147-A177-3AD203B41FA5}">
                      <a16:colId xmlns:a16="http://schemas.microsoft.com/office/drawing/2014/main" val="3297731551"/>
                    </a:ext>
                  </a:extLst>
                </a:gridCol>
                <a:gridCol w="476332">
                  <a:extLst>
                    <a:ext uri="{9D8B030D-6E8A-4147-A177-3AD203B41FA5}">
                      <a16:colId xmlns:a16="http://schemas.microsoft.com/office/drawing/2014/main" val="1940856935"/>
                    </a:ext>
                  </a:extLst>
                </a:gridCol>
                <a:gridCol w="476332">
                  <a:extLst>
                    <a:ext uri="{9D8B030D-6E8A-4147-A177-3AD203B41FA5}">
                      <a16:colId xmlns:a16="http://schemas.microsoft.com/office/drawing/2014/main" val="76452082"/>
                    </a:ext>
                  </a:extLst>
                </a:gridCol>
                <a:gridCol w="476332">
                  <a:extLst>
                    <a:ext uri="{9D8B030D-6E8A-4147-A177-3AD203B41FA5}">
                      <a16:colId xmlns:a16="http://schemas.microsoft.com/office/drawing/2014/main" val="1166162571"/>
                    </a:ext>
                  </a:extLst>
                </a:gridCol>
              </a:tblGrid>
              <a:tr h="370840">
                <a:tc>
                  <a:txBody>
                    <a:bodyPr/>
                    <a:lstStyle/>
                    <a:p>
                      <a:r>
                        <a:rPr lang="en-US" altLang="zh-CN" dirty="0">
                          <a:latin typeface="+mn-lt"/>
                          <a:ea typeface="+mn-ea"/>
                          <a:cs typeface="+mn-ea"/>
                          <a:sym typeface="+mn-lt"/>
                        </a:rPr>
                        <a:t>0</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2</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3</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4</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5</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6</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7</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8</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9</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10</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11</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12</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13</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14</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15</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16</a:t>
                      </a:r>
                      <a:endParaRPr lang="zh-CN" altLang="en-US" dirty="0">
                        <a:latin typeface="+mn-lt"/>
                        <a:ea typeface="+mn-ea"/>
                        <a:cs typeface="+mn-ea"/>
                        <a:sym typeface="+mn-lt"/>
                      </a:endParaRPr>
                    </a:p>
                  </a:txBody>
                  <a:tcPr/>
                </a:tc>
                <a:extLst>
                  <a:ext uri="{0D108BD9-81ED-4DB2-BD59-A6C34878D82A}">
                    <a16:rowId xmlns:a16="http://schemas.microsoft.com/office/drawing/2014/main" val="1307171239"/>
                  </a:ext>
                </a:extLst>
              </a:tr>
            </a:tbl>
          </a:graphicData>
        </a:graphic>
      </p:graphicFrame>
      <p:sp>
        <p:nvSpPr>
          <p:cNvPr id="4" name="文本框 3">
            <a:extLst>
              <a:ext uri="{FF2B5EF4-FFF2-40B4-BE49-F238E27FC236}">
                <a16:creationId xmlns:a16="http://schemas.microsoft.com/office/drawing/2014/main" id="{C661B103-6B11-CA89-2D48-A0B89E1CF825}"/>
              </a:ext>
            </a:extLst>
          </p:cNvPr>
          <p:cNvSpPr txBox="1"/>
          <p:nvPr/>
        </p:nvSpPr>
        <p:spPr>
          <a:xfrm>
            <a:off x="705019" y="1312505"/>
            <a:ext cx="9588941" cy="369332"/>
          </a:xfrm>
          <a:prstGeom prst="rect">
            <a:avLst/>
          </a:prstGeom>
          <a:noFill/>
        </p:spPr>
        <p:txBody>
          <a:bodyPr wrap="square" rtlCol="0">
            <a:spAutoFit/>
          </a:bodyPr>
          <a:lstStyle/>
          <a:p>
            <a:r>
              <a:rPr lang="en-US" altLang="zh-CN" dirty="0">
                <a:cs typeface="+mn-ea"/>
                <a:sym typeface="+mn-lt"/>
              </a:rPr>
              <a:t>Data to be transferred(byte stream, index begins at 0)     </a:t>
            </a:r>
            <a:r>
              <a:rPr lang="en-US" altLang="zh-CN" dirty="0">
                <a:solidFill>
                  <a:srgbClr val="00B0F0"/>
                </a:solidFill>
                <a:cs typeface="+mn-ea"/>
                <a:sym typeface="+mn-lt"/>
              </a:rPr>
              <a:t>client</a:t>
            </a:r>
            <a:endParaRPr lang="zh-CN" altLang="en-US" dirty="0">
              <a:solidFill>
                <a:srgbClr val="00B0F0"/>
              </a:solidFill>
              <a:cs typeface="+mn-ea"/>
              <a:sym typeface="+mn-lt"/>
            </a:endParaRPr>
          </a:p>
        </p:txBody>
      </p:sp>
      <p:sp>
        <p:nvSpPr>
          <p:cNvPr id="6" name="文本框 5">
            <a:extLst>
              <a:ext uri="{FF2B5EF4-FFF2-40B4-BE49-F238E27FC236}">
                <a16:creationId xmlns:a16="http://schemas.microsoft.com/office/drawing/2014/main" id="{720A2475-2E34-0E25-7D39-8EEB1BCFD7F0}"/>
              </a:ext>
            </a:extLst>
          </p:cNvPr>
          <p:cNvSpPr txBox="1"/>
          <p:nvPr/>
        </p:nvSpPr>
        <p:spPr>
          <a:xfrm>
            <a:off x="640989" y="4000426"/>
            <a:ext cx="10403353" cy="369332"/>
          </a:xfrm>
          <a:prstGeom prst="rect">
            <a:avLst/>
          </a:prstGeom>
          <a:noFill/>
        </p:spPr>
        <p:txBody>
          <a:bodyPr wrap="square">
            <a:spAutoFit/>
          </a:bodyPr>
          <a:lstStyle/>
          <a:p>
            <a:r>
              <a:rPr lang="en-US" altLang="zh-CN" dirty="0">
                <a:cs typeface="+mn-ea"/>
                <a:sym typeface="+mn-lt"/>
              </a:rPr>
              <a:t>Data to be transferred(byte stream, index begins at 0)      </a:t>
            </a:r>
            <a:r>
              <a:rPr lang="en-US" altLang="zh-CN" dirty="0">
                <a:solidFill>
                  <a:srgbClr val="00B0F0"/>
                </a:solidFill>
                <a:cs typeface="+mn-ea"/>
                <a:sym typeface="+mn-lt"/>
              </a:rPr>
              <a:t>server</a:t>
            </a:r>
            <a:endParaRPr lang="zh-CN" altLang="en-US" dirty="0">
              <a:solidFill>
                <a:srgbClr val="00B0F0"/>
              </a:solidFill>
              <a:cs typeface="+mn-ea"/>
              <a:sym typeface="+mn-lt"/>
            </a:endParaRPr>
          </a:p>
        </p:txBody>
      </p:sp>
      <p:graphicFrame>
        <p:nvGraphicFramePr>
          <p:cNvPr id="7" name="表格 6">
            <a:extLst>
              <a:ext uri="{FF2B5EF4-FFF2-40B4-BE49-F238E27FC236}">
                <a16:creationId xmlns:a16="http://schemas.microsoft.com/office/drawing/2014/main" id="{41E0B54B-15A5-4B55-E5F9-A679B7ACB93D}"/>
              </a:ext>
            </a:extLst>
          </p:cNvPr>
          <p:cNvGraphicFramePr>
            <a:graphicFrameLocks noGrp="1"/>
          </p:cNvGraphicFramePr>
          <p:nvPr>
            <p:extLst>
              <p:ext uri="{D42A27DB-BD31-4B8C-83A1-F6EECF244321}">
                <p14:modId xmlns:p14="http://schemas.microsoft.com/office/powerpoint/2010/main" val="2927064604"/>
              </p:ext>
            </p:extLst>
          </p:nvPr>
        </p:nvGraphicFramePr>
        <p:xfrm>
          <a:off x="705019" y="4498206"/>
          <a:ext cx="8127989" cy="370840"/>
        </p:xfrm>
        <a:graphic>
          <a:graphicData uri="http://schemas.openxmlformats.org/drawingml/2006/table">
            <a:tbl>
              <a:tblPr firstRow="1" bandRow="1">
                <a:tableStyleId>{5C22544A-7EE6-4342-B048-85BDC9FD1C3A}</a:tableStyleId>
              </a:tblPr>
              <a:tblGrid>
                <a:gridCol w="478117">
                  <a:extLst>
                    <a:ext uri="{9D8B030D-6E8A-4147-A177-3AD203B41FA5}">
                      <a16:colId xmlns:a16="http://schemas.microsoft.com/office/drawing/2014/main" val="731182812"/>
                    </a:ext>
                  </a:extLst>
                </a:gridCol>
                <a:gridCol w="478117">
                  <a:extLst>
                    <a:ext uri="{9D8B030D-6E8A-4147-A177-3AD203B41FA5}">
                      <a16:colId xmlns:a16="http://schemas.microsoft.com/office/drawing/2014/main" val="604316855"/>
                    </a:ext>
                  </a:extLst>
                </a:gridCol>
                <a:gridCol w="478117">
                  <a:extLst>
                    <a:ext uri="{9D8B030D-6E8A-4147-A177-3AD203B41FA5}">
                      <a16:colId xmlns:a16="http://schemas.microsoft.com/office/drawing/2014/main" val="2372807233"/>
                    </a:ext>
                  </a:extLst>
                </a:gridCol>
                <a:gridCol w="478117">
                  <a:extLst>
                    <a:ext uri="{9D8B030D-6E8A-4147-A177-3AD203B41FA5}">
                      <a16:colId xmlns:a16="http://schemas.microsoft.com/office/drawing/2014/main" val="1800584169"/>
                    </a:ext>
                  </a:extLst>
                </a:gridCol>
                <a:gridCol w="478117">
                  <a:extLst>
                    <a:ext uri="{9D8B030D-6E8A-4147-A177-3AD203B41FA5}">
                      <a16:colId xmlns:a16="http://schemas.microsoft.com/office/drawing/2014/main" val="2132676417"/>
                    </a:ext>
                  </a:extLst>
                </a:gridCol>
                <a:gridCol w="478117">
                  <a:extLst>
                    <a:ext uri="{9D8B030D-6E8A-4147-A177-3AD203B41FA5}">
                      <a16:colId xmlns:a16="http://schemas.microsoft.com/office/drawing/2014/main" val="1469120562"/>
                    </a:ext>
                  </a:extLst>
                </a:gridCol>
                <a:gridCol w="478117">
                  <a:extLst>
                    <a:ext uri="{9D8B030D-6E8A-4147-A177-3AD203B41FA5}">
                      <a16:colId xmlns:a16="http://schemas.microsoft.com/office/drawing/2014/main" val="1398287442"/>
                    </a:ext>
                  </a:extLst>
                </a:gridCol>
                <a:gridCol w="478117">
                  <a:extLst>
                    <a:ext uri="{9D8B030D-6E8A-4147-A177-3AD203B41FA5}">
                      <a16:colId xmlns:a16="http://schemas.microsoft.com/office/drawing/2014/main" val="2732878699"/>
                    </a:ext>
                  </a:extLst>
                </a:gridCol>
                <a:gridCol w="478117">
                  <a:extLst>
                    <a:ext uri="{9D8B030D-6E8A-4147-A177-3AD203B41FA5}">
                      <a16:colId xmlns:a16="http://schemas.microsoft.com/office/drawing/2014/main" val="3454452236"/>
                    </a:ext>
                  </a:extLst>
                </a:gridCol>
                <a:gridCol w="478117">
                  <a:extLst>
                    <a:ext uri="{9D8B030D-6E8A-4147-A177-3AD203B41FA5}">
                      <a16:colId xmlns:a16="http://schemas.microsoft.com/office/drawing/2014/main" val="968220591"/>
                    </a:ext>
                  </a:extLst>
                </a:gridCol>
                <a:gridCol w="478117">
                  <a:extLst>
                    <a:ext uri="{9D8B030D-6E8A-4147-A177-3AD203B41FA5}">
                      <a16:colId xmlns:a16="http://schemas.microsoft.com/office/drawing/2014/main" val="4160866508"/>
                    </a:ext>
                  </a:extLst>
                </a:gridCol>
                <a:gridCol w="478117">
                  <a:extLst>
                    <a:ext uri="{9D8B030D-6E8A-4147-A177-3AD203B41FA5}">
                      <a16:colId xmlns:a16="http://schemas.microsoft.com/office/drawing/2014/main" val="2085471231"/>
                    </a:ext>
                  </a:extLst>
                </a:gridCol>
                <a:gridCol w="478117">
                  <a:extLst>
                    <a:ext uri="{9D8B030D-6E8A-4147-A177-3AD203B41FA5}">
                      <a16:colId xmlns:a16="http://schemas.microsoft.com/office/drawing/2014/main" val="1005424909"/>
                    </a:ext>
                  </a:extLst>
                </a:gridCol>
                <a:gridCol w="478117">
                  <a:extLst>
                    <a:ext uri="{9D8B030D-6E8A-4147-A177-3AD203B41FA5}">
                      <a16:colId xmlns:a16="http://schemas.microsoft.com/office/drawing/2014/main" val="3524470785"/>
                    </a:ext>
                  </a:extLst>
                </a:gridCol>
                <a:gridCol w="478117">
                  <a:extLst>
                    <a:ext uri="{9D8B030D-6E8A-4147-A177-3AD203B41FA5}">
                      <a16:colId xmlns:a16="http://schemas.microsoft.com/office/drawing/2014/main" val="3593925918"/>
                    </a:ext>
                  </a:extLst>
                </a:gridCol>
                <a:gridCol w="478117">
                  <a:extLst>
                    <a:ext uri="{9D8B030D-6E8A-4147-A177-3AD203B41FA5}">
                      <a16:colId xmlns:a16="http://schemas.microsoft.com/office/drawing/2014/main" val="2286374965"/>
                    </a:ext>
                  </a:extLst>
                </a:gridCol>
                <a:gridCol w="478117">
                  <a:extLst>
                    <a:ext uri="{9D8B030D-6E8A-4147-A177-3AD203B41FA5}">
                      <a16:colId xmlns:a16="http://schemas.microsoft.com/office/drawing/2014/main" val="4030537910"/>
                    </a:ext>
                  </a:extLst>
                </a:gridCol>
              </a:tblGrid>
              <a:tr h="370840">
                <a:tc>
                  <a:txBody>
                    <a:bodyPr/>
                    <a:lstStyle/>
                    <a:p>
                      <a:r>
                        <a:rPr lang="en-US" altLang="zh-CN" dirty="0">
                          <a:latin typeface="+mn-lt"/>
                          <a:ea typeface="+mn-ea"/>
                          <a:cs typeface="+mn-ea"/>
                          <a:sym typeface="+mn-lt"/>
                        </a:rPr>
                        <a:t>0</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2</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3</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4</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5</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6</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7</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8</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9</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10</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11</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12</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13</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14</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15</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16</a:t>
                      </a:r>
                      <a:endParaRPr lang="zh-CN" altLang="en-US" dirty="0">
                        <a:latin typeface="+mn-lt"/>
                        <a:ea typeface="+mn-ea"/>
                        <a:cs typeface="+mn-ea"/>
                        <a:sym typeface="+mn-lt"/>
                      </a:endParaRPr>
                    </a:p>
                  </a:txBody>
                  <a:tcPr/>
                </a:tc>
                <a:extLst>
                  <a:ext uri="{0D108BD9-81ED-4DB2-BD59-A6C34878D82A}">
                    <a16:rowId xmlns:a16="http://schemas.microsoft.com/office/drawing/2014/main" val="1196082868"/>
                  </a:ext>
                </a:extLst>
              </a:tr>
            </a:tbl>
          </a:graphicData>
        </a:graphic>
      </p:graphicFrame>
      <p:sp>
        <p:nvSpPr>
          <p:cNvPr id="5" name="左大括号 4">
            <a:extLst>
              <a:ext uri="{FF2B5EF4-FFF2-40B4-BE49-F238E27FC236}">
                <a16:creationId xmlns:a16="http://schemas.microsoft.com/office/drawing/2014/main" id="{9793E4E9-B004-C693-B84F-BE73C48482A7}"/>
              </a:ext>
            </a:extLst>
          </p:cNvPr>
          <p:cNvSpPr/>
          <p:nvPr/>
        </p:nvSpPr>
        <p:spPr>
          <a:xfrm rot="16200000">
            <a:off x="1755001" y="1408680"/>
            <a:ext cx="369332" cy="2375604"/>
          </a:xfrm>
          <a:prstGeom prst="leftBrace">
            <a:avLst/>
          </a:prstGeom>
          <a:solidFill>
            <a:schemeClr val="tx2">
              <a:lumMod val="75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sp>
        <p:nvSpPr>
          <p:cNvPr id="8" name="文本框 7">
            <a:extLst>
              <a:ext uri="{FF2B5EF4-FFF2-40B4-BE49-F238E27FC236}">
                <a16:creationId xmlns:a16="http://schemas.microsoft.com/office/drawing/2014/main" id="{951BAD4A-D616-8693-C582-9F3560139714}"/>
              </a:ext>
            </a:extLst>
          </p:cNvPr>
          <p:cNvSpPr txBox="1"/>
          <p:nvPr/>
        </p:nvSpPr>
        <p:spPr>
          <a:xfrm>
            <a:off x="2112128" y="2781148"/>
            <a:ext cx="2265528" cy="338554"/>
          </a:xfrm>
          <a:prstGeom prst="rect">
            <a:avLst/>
          </a:prstGeom>
          <a:noFill/>
        </p:spPr>
        <p:txBody>
          <a:bodyPr wrap="square" rtlCol="0">
            <a:spAutoFit/>
          </a:bodyPr>
          <a:lstStyle/>
          <a:p>
            <a:r>
              <a:rPr lang="en-US" altLang="zh-CN" sz="1600" dirty="0">
                <a:cs typeface="+mn-ea"/>
                <a:sym typeface="+mn-lt"/>
              </a:rPr>
              <a:t>TCP</a:t>
            </a:r>
            <a:r>
              <a:rPr lang="zh-CN" altLang="en-US" sz="1600" dirty="0">
                <a:cs typeface="+mn-ea"/>
                <a:sym typeface="+mn-lt"/>
              </a:rPr>
              <a:t> </a:t>
            </a:r>
            <a:r>
              <a:rPr lang="en-US" altLang="zh-CN" sz="1600" dirty="0">
                <a:cs typeface="+mn-ea"/>
                <a:sym typeface="+mn-lt"/>
              </a:rPr>
              <a:t>segment</a:t>
            </a:r>
          </a:p>
        </p:txBody>
      </p:sp>
      <p:graphicFrame>
        <p:nvGraphicFramePr>
          <p:cNvPr id="9" name="表格 8">
            <a:extLst>
              <a:ext uri="{FF2B5EF4-FFF2-40B4-BE49-F238E27FC236}">
                <a16:creationId xmlns:a16="http://schemas.microsoft.com/office/drawing/2014/main" id="{F40CD31E-B55D-5BB8-727E-A3275E7932F5}"/>
              </a:ext>
            </a:extLst>
          </p:cNvPr>
          <p:cNvGraphicFramePr>
            <a:graphicFrameLocks noGrp="1"/>
          </p:cNvGraphicFramePr>
          <p:nvPr>
            <p:extLst>
              <p:ext uri="{D42A27DB-BD31-4B8C-83A1-F6EECF244321}">
                <p14:modId xmlns:p14="http://schemas.microsoft.com/office/powerpoint/2010/main" val="355319678"/>
              </p:ext>
            </p:extLst>
          </p:nvPr>
        </p:nvGraphicFramePr>
        <p:xfrm>
          <a:off x="751865" y="3174379"/>
          <a:ext cx="2375604" cy="304800"/>
        </p:xfrm>
        <a:graphic>
          <a:graphicData uri="http://schemas.openxmlformats.org/drawingml/2006/table">
            <a:tbl>
              <a:tblPr firstRow="1" bandRow="1">
                <a:tableStyleId>{5C22544A-7EE6-4342-B048-85BDC9FD1C3A}</a:tableStyleId>
              </a:tblPr>
              <a:tblGrid>
                <a:gridCol w="325956">
                  <a:extLst>
                    <a:ext uri="{9D8B030D-6E8A-4147-A177-3AD203B41FA5}">
                      <a16:colId xmlns:a16="http://schemas.microsoft.com/office/drawing/2014/main" val="1861764684"/>
                    </a:ext>
                  </a:extLst>
                </a:gridCol>
                <a:gridCol w="512412">
                  <a:extLst>
                    <a:ext uri="{9D8B030D-6E8A-4147-A177-3AD203B41FA5}">
                      <a16:colId xmlns:a16="http://schemas.microsoft.com/office/drawing/2014/main" val="997428561"/>
                    </a:ext>
                  </a:extLst>
                </a:gridCol>
                <a:gridCol w="512412">
                  <a:extLst>
                    <a:ext uri="{9D8B030D-6E8A-4147-A177-3AD203B41FA5}">
                      <a16:colId xmlns:a16="http://schemas.microsoft.com/office/drawing/2014/main" val="990896905"/>
                    </a:ext>
                  </a:extLst>
                </a:gridCol>
                <a:gridCol w="512412">
                  <a:extLst>
                    <a:ext uri="{9D8B030D-6E8A-4147-A177-3AD203B41FA5}">
                      <a16:colId xmlns:a16="http://schemas.microsoft.com/office/drawing/2014/main" val="1579680403"/>
                    </a:ext>
                  </a:extLst>
                </a:gridCol>
                <a:gridCol w="512412">
                  <a:extLst>
                    <a:ext uri="{9D8B030D-6E8A-4147-A177-3AD203B41FA5}">
                      <a16:colId xmlns:a16="http://schemas.microsoft.com/office/drawing/2014/main" val="2605032644"/>
                    </a:ext>
                  </a:extLst>
                </a:gridCol>
              </a:tblGrid>
              <a:tr h="283178">
                <a:tc>
                  <a:txBody>
                    <a:bodyPr/>
                    <a:lstStyle/>
                    <a:p>
                      <a:r>
                        <a:rPr lang="en-US" altLang="zh-CN" sz="1400" dirty="0">
                          <a:latin typeface="+mn-lt"/>
                          <a:ea typeface="+mn-ea"/>
                          <a:cs typeface="+mn-ea"/>
                          <a:sym typeface="+mn-lt"/>
                        </a:rPr>
                        <a:t>X</a:t>
                      </a:r>
                      <a:endParaRPr lang="zh-CN" altLang="en-US" sz="1400" dirty="0">
                        <a:latin typeface="+mn-lt"/>
                        <a:ea typeface="+mn-ea"/>
                        <a:cs typeface="+mn-ea"/>
                        <a:sym typeface="+mn-lt"/>
                      </a:endParaRPr>
                    </a:p>
                  </a:txBody>
                  <a:tcPr>
                    <a:solidFill>
                      <a:schemeClr val="bg2">
                        <a:lumMod val="75000"/>
                      </a:schemeClr>
                    </a:solidFill>
                  </a:tcPr>
                </a:tc>
                <a:tc>
                  <a:txBody>
                    <a:bodyPr/>
                    <a:lstStyle/>
                    <a:p>
                      <a:r>
                        <a:rPr lang="en-US" altLang="zh-CN" sz="1400" dirty="0">
                          <a:latin typeface="+mn-lt"/>
                          <a:ea typeface="+mn-ea"/>
                          <a:cs typeface="+mn-ea"/>
                          <a:sym typeface="+mn-lt"/>
                        </a:rPr>
                        <a:t>X+1</a:t>
                      </a:r>
                      <a:endParaRPr lang="zh-CN" altLang="en-US" sz="1400" dirty="0">
                        <a:latin typeface="+mn-lt"/>
                        <a:ea typeface="+mn-ea"/>
                        <a:cs typeface="+mn-ea"/>
                        <a:sym typeface="+mn-lt"/>
                      </a:endParaRPr>
                    </a:p>
                  </a:txBody>
                  <a:tcPr>
                    <a:solidFill>
                      <a:schemeClr val="bg2">
                        <a:lumMod val="75000"/>
                      </a:schemeClr>
                    </a:solidFill>
                  </a:tcPr>
                </a:tc>
                <a:tc>
                  <a:txBody>
                    <a:bodyPr/>
                    <a:lstStyle/>
                    <a:p>
                      <a:r>
                        <a:rPr lang="en-US" altLang="zh-CN" sz="1400" dirty="0">
                          <a:latin typeface="+mn-lt"/>
                          <a:ea typeface="+mn-ea"/>
                          <a:cs typeface="+mn-ea"/>
                          <a:sym typeface="+mn-lt"/>
                        </a:rPr>
                        <a:t>X+2</a:t>
                      </a:r>
                      <a:endParaRPr lang="zh-CN" altLang="en-US" sz="1400" dirty="0">
                        <a:latin typeface="+mn-lt"/>
                        <a:ea typeface="+mn-ea"/>
                        <a:cs typeface="+mn-ea"/>
                        <a:sym typeface="+mn-lt"/>
                      </a:endParaRPr>
                    </a:p>
                  </a:txBody>
                  <a:tcPr>
                    <a:solidFill>
                      <a:schemeClr val="bg2">
                        <a:lumMod val="75000"/>
                      </a:schemeClr>
                    </a:solidFill>
                  </a:tcPr>
                </a:tc>
                <a:tc>
                  <a:txBody>
                    <a:bodyPr/>
                    <a:lstStyle/>
                    <a:p>
                      <a:r>
                        <a:rPr lang="en-US" altLang="zh-CN" sz="1400" dirty="0">
                          <a:latin typeface="+mn-lt"/>
                          <a:ea typeface="+mn-ea"/>
                          <a:cs typeface="+mn-ea"/>
                          <a:sym typeface="+mn-lt"/>
                        </a:rPr>
                        <a:t>X+3</a:t>
                      </a:r>
                      <a:endParaRPr lang="zh-CN" altLang="en-US" sz="1400" dirty="0">
                        <a:latin typeface="+mn-lt"/>
                        <a:ea typeface="+mn-ea"/>
                        <a:cs typeface="+mn-ea"/>
                        <a:sym typeface="+mn-lt"/>
                      </a:endParaRPr>
                    </a:p>
                  </a:txBody>
                  <a:tcPr>
                    <a:solidFill>
                      <a:schemeClr val="bg2">
                        <a:lumMod val="75000"/>
                      </a:schemeClr>
                    </a:solidFill>
                  </a:tcPr>
                </a:tc>
                <a:tc>
                  <a:txBody>
                    <a:bodyPr/>
                    <a:lstStyle/>
                    <a:p>
                      <a:r>
                        <a:rPr lang="en-US" altLang="zh-CN" sz="1400" dirty="0">
                          <a:latin typeface="+mn-lt"/>
                          <a:ea typeface="+mn-ea"/>
                          <a:cs typeface="+mn-ea"/>
                          <a:sym typeface="+mn-lt"/>
                        </a:rPr>
                        <a:t>X+4</a:t>
                      </a:r>
                      <a:endParaRPr lang="zh-CN" altLang="en-US" sz="1400" dirty="0">
                        <a:latin typeface="+mn-lt"/>
                        <a:ea typeface="+mn-ea"/>
                        <a:cs typeface="+mn-ea"/>
                        <a:sym typeface="+mn-lt"/>
                      </a:endParaRPr>
                    </a:p>
                  </a:txBody>
                  <a:tcPr>
                    <a:solidFill>
                      <a:schemeClr val="bg2">
                        <a:lumMod val="75000"/>
                      </a:schemeClr>
                    </a:solidFill>
                  </a:tcPr>
                </a:tc>
                <a:extLst>
                  <a:ext uri="{0D108BD9-81ED-4DB2-BD59-A6C34878D82A}">
                    <a16:rowId xmlns:a16="http://schemas.microsoft.com/office/drawing/2014/main" val="1510152424"/>
                  </a:ext>
                </a:extLst>
              </a:tr>
            </a:tbl>
          </a:graphicData>
        </a:graphic>
      </p:graphicFrame>
      <p:sp>
        <p:nvSpPr>
          <p:cNvPr id="10" name="左大括号 9">
            <a:extLst>
              <a:ext uri="{FF2B5EF4-FFF2-40B4-BE49-F238E27FC236}">
                <a16:creationId xmlns:a16="http://schemas.microsoft.com/office/drawing/2014/main" id="{11DA7431-D87D-0DFB-81F2-D0F39D80CA46}"/>
              </a:ext>
            </a:extLst>
          </p:cNvPr>
          <p:cNvSpPr/>
          <p:nvPr/>
        </p:nvSpPr>
        <p:spPr>
          <a:xfrm rot="16200000">
            <a:off x="1706738" y="4052952"/>
            <a:ext cx="369332" cy="2375604"/>
          </a:xfrm>
          <a:prstGeom prst="leftBrace">
            <a:avLst/>
          </a:prstGeom>
          <a:solidFill>
            <a:schemeClr val="tx2">
              <a:lumMod val="75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cs typeface="+mn-ea"/>
              <a:sym typeface="+mn-lt"/>
            </a:endParaRPr>
          </a:p>
        </p:txBody>
      </p:sp>
      <p:graphicFrame>
        <p:nvGraphicFramePr>
          <p:cNvPr id="11" name="表格 10">
            <a:extLst>
              <a:ext uri="{FF2B5EF4-FFF2-40B4-BE49-F238E27FC236}">
                <a16:creationId xmlns:a16="http://schemas.microsoft.com/office/drawing/2014/main" id="{95ABBD4F-E886-3AD4-E165-E3B7A59DBD0D}"/>
              </a:ext>
            </a:extLst>
          </p:cNvPr>
          <p:cNvGraphicFramePr>
            <a:graphicFrameLocks noGrp="1"/>
          </p:cNvGraphicFramePr>
          <p:nvPr>
            <p:extLst>
              <p:ext uri="{D42A27DB-BD31-4B8C-83A1-F6EECF244321}">
                <p14:modId xmlns:p14="http://schemas.microsoft.com/office/powerpoint/2010/main" val="2139174149"/>
              </p:ext>
            </p:extLst>
          </p:nvPr>
        </p:nvGraphicFramePr>
        <p:xfrm>
          <a:off x="703601" y="5645368"/>
          <a:ext cx="2400803" cy="30480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1861764684"/>
                    </a:ext>
                  </a:extLst>
                </a:gridCol>
                <a:gridCol w="512412">
                  <a:extLst>
                    <a:ext uri="{9D8B030D-6E8A-4147-A177-3AD203B41FA5}">
                      <a16:colId xmlns:a16="http://schemas.microsoft.com/office/drawing/2014/main" val="997428561"/>
                    </a:ext>
                  </a:extLst>
                </a:gridCol>
                <a:gridCol w="512412">
                  <a:extLst>
                    <a:ext uri="{9D8B030D-6E8A-4147-A177-3AD203B41FA5}">
                      <a16:colId xmlns:a16="http://schemas.microsoft.com/office/drawing/2014/main" val="990896905"/>
                    </a:ext>
                  </a:extLst>
                </a:gridCol>
                <a:gridCol w="512412">
                  <a:extLst>
                    <a:ext uri="{9D8B030D-6E8A-4147-A177-3AD203B41FA5}">
                      <a16:colId xmlns:a16="http://schemas.microsoft.com/office/drawing/2014/main" val="1579680403"/>
                    </a:ext>
                  </a:extLst>
                </a:gridCol>
                <a:gridCol w="512412">
                  <a:extLst>
                    <a:ext uri="{9D8B030D-6E8A-4147-A177-3AD203B41FA5}">
                      <a16:colId xmlns:a16="http://schemas.microsoft.com/office/drawing/2014/main" val="2605032644"/>
                    </a:ext>
                  </a:extLst>
                </a:gridCol>
              </a:tblGrid>
              <a:tr h="283178">
                <a:tc>
                  <a:txBody>
                    <a:bodyPr/>
                    <a:lstStyle/>
                    <a:p>
                      <a:r>
                        <a:rPr lang="en-US" altLang="zh-CN" sz="1400" dirty="0">
                          <a:latin typeface="+mn-lt"/>
                          <a:ea typeface="+mn-ea"/>
                          <a:cs typeface="+mn-ea"/>
                          <a:sym typeface="+mn-lt"/>
                        </a:rPr>
                        <a:t>y</a:t>
                      </a:r>
                      <a:endParaRPr lang="zh-CN" altLang="en-US" sz="1400" dirty="0">
                        <a:latin typeface="+mn-lt"/>
                        <a:ea typeface="+mn-ea"/>
                        <a:cs typeface="+mn-ea"/>
                        <a:sym typeface="+mn-lt"/>
                      </a:endParaRPr>
                    </a:p>
                  </a:txBody>
                  <a:tcPr>
                    <a:solidFill>
                      <a:schemeClr val="bg2">
                        <a:lumMod val="75000"/>
                      </a:schemeClr>
                    </a:solidFill>
                  </a:tcPr>
                </a:tc>
                <a:tc>
                  <a:txBody>
                    <a:bodyPr/>
                    <a:lstStyle/>
                    <a:p>
                      <a:r>
                        <a:rPr lang="en-US" altLang="zh-CN" sz="1400" dirty="0">
                          <a:latin typeface="+mn-lt"/>
                          <a:ea typeface="+mn-ea"/>
                          <a:cs typeface="+mn-ea"/>
                          <a:sym typeface="+mn-lt"/>
                        </a:rPr>
                        <a:t>y+1</a:t>
                      </a:r>
                      <a:endParaRPr lang="zh-CN" altLang="en-US" sz="1400" dirty="0">
                        <a:latin typeface="+mn-lt"/>
                        <a:ea typeface="+mn-ea"/>
                        <a:cs typeface="+mn-ea"/>
                        <a:sym typeface="+mn-lt"/>
                      </a:endParaRPr>
                    </a:p>
                  </a:txBody>
                  <a:tcPr>
                    <a:solidFill>
                      <a:schemeClr val="bg2">
                        <a:lumMod val="75000"/>
                      </a:schemeClr>
                    </a:solidFill>
                  </a:tcPr>
                </a:tc>
                <a:tc>
                  <a:txBody>
                    <a:bodyPr/>
                    <a:lstStyle/>
                    <a:p>
                      <a:r>
                        <a:rPr lang="en-US" altLang="zh-CN" sz="1400" dirty="0">
                          <a:latin typeface="+mn-lt"/>
                          <a:ea typeface="+mn-ea"/>
                          <a:cs typeface="+mn-ea"/>
                          <a:sym typeface="+mn-lt"/>
                        </a:rPr>
                        <a:t>y+2</a:t>
                      </a:r>
                      <a:endParaRPr lang="zh-CN" altLang="en-US" sz="1400" dirty="0">
                        <a:latin typeface="+mn-lt"/>
                        <a:ea typeface="+mn-ea"/>
                        <a:cs typeface="+mn-ea"/>
                        <a:sym typeface="+mn-lt"/>
                      </a:endParaRPr>
                    </a:p>
                  </a:txBody>
                  <a:tcPr>
                    <a:solidFill>
                      <a:schemeClr val="bg2">
                        <a:lumMod val="75000"/>
                      </a:schemeClr>
                    </a:solidFill>
                  </a:tcPr>
                </a:tc>
                <a:tc>
                  <a:txBody>
                    <a:bodyPr/>
                    <a:lstStyle/>
                    <a:p>
                      <a:r>
                        <a:rPr lang="en-US" altLang="zh-CN" sz="1400" dirty="0">
                          <a:latin typeface="+mn-lt"/>
                          <a:ea typeface="+mn-ea"/>
                          <a:cs typeface="+mn-ea"/>
                          <a:sym typeface="+mn-lt"/>
                        </a:rPr>
                        <a:t>y+3</a:t>
                      </a:r>
                      <a:endParaRPr lang="zh-CN" altLang="en-US" sz="1400" dirty="0">
                        <a:latin typeface="+mn-lt"/>
                        <a:ea typeface="+mn-ea"/>
                        <a:cs typeface="+mn-ea"/>
                        <a:sym typeface="+mn-lt"/>
                      </a:endParaRPr>
                    </a:p>
                  </a:txBody>
                  <a:tcPr>
                    <a:solidFill>
                      <a:schemeClr val="bg2">
                        <a:lumMod val="75000"/>
                      </a:schemeClr>
                    </a:solidFill>
                  </a:tcPr>
                </a:tc>
                <a:tc>
                  <a:txBody>
                    <a:bodyPr/>
                    <a:lstStyle/>
                    <a:p>
                      <a:r>
                        <a:rPr lang="en-US" altLang="zh-CN" sz="1400" dirty="0">
                          <a:latin typeface="+mn-lt"/>
                          <a:ea typeface="+mn-ea"/>
                          <a:cs typeface="+mn-ea"/>
                          <a:sym typeface="+mn-lt"/>
                        </a:rPr>
                        <a:t>y+4</a:t>
                      </a:r>
                      <a:endParaRPr lang="zh-CN" altLang="en-US" sz="1400" dirty="0">
                        <a:latin typeface="+mn-lt"/>
                        <a:ea typeface="+mn-ea"/>
                        <a:cs typeface="+mn-ea"/>
                        <a:sym typeface="+mn-lt"/>
                      </a:endParaRPr>
                    </a:p>
                  </a:txBody>
                  <a:tcPr>
                    <a:solidFill>
                      <a:schemeClr val="bg2">
                        <a:lumMod val="75000"/>
                      </a:schemeClr>
                    </a:solidFill>
                  </a:tcPr>
                </a:tc>
                <a:extLst>
                  <a:ext uri="{0D108BD9-81ED-4DB2-BD59-A6C34878D82A}">
                    <a16:rowId xmlns:a16="http://schemas.microsoft.com/office/drawing/2014/main" val="1510152424"/>
                  </a:ext>
                </a:extLst>
              </a:tr>
            </a:tbl>
          </a:graphicData>
        </a:graphic>
      </p:graphicFrame>
      <p:sp>
        <p:nvSpPr>
          <p:cNvPr id="13" name="文本框 12">
            <a:extLst>
              <a:ext uri="{FF2B5EF4-FFF2-40B4-BE49-F238E27FC236}">
                <a16:creationId xmlns:a16="http://schemas.microsoft.com/office/drawing/2014/main" id="{631D5E71-30E1-F7F8-20C6-77899A7B3849}"/>
              </a:ext>
            </a:extLst>
          </p:cNvPr>
          <p:cNvSpPr txBox="1"/>
          <p:nvPr/>
        </p:nvSpPr>
        <p:spPr>
          <a:xfrm>
            <a:off x="2035359" y="5276036"/>
            <a:ext cx="1687205" cy="369332"/>
          </a:xfrm>
          <a:prstGeom prst="rect">
            <a:avLst/>
          </a:prstGeom>
          <a:noFill/>
        </p:spPr>
        <p:txBody>
          <a:bodyPr wrap="square">
            <a:spAutoFit/>
          </a:bodyPr>
          <a:lstStyle/>
          <a:p>
            <a:r>
              <a:rPr lang="en-US" altLang="zh-CN" sz="1800" dirty="0">
                <a:cs typeface="+mn-ea"/>
                <a:sym typeface="+mn-lt"/>
              </a:rPr>
              <a:t>TCP</a:t>
            </a:r>
            <a:r>
              <a:rPr lang="zh-CN" altLang="en-US" sz="1800" dirty="0">
                <a:cs typeface="+mn-ea"/>
                <a:sym typeface="+mn-lt"/>
              </a:rPr>
              <a:t> </a:t>
            </a:r>
            <a:r>
              <a:rPr lang="en-US" altLang="zh-CN" sz="1800" dirty="0">
                <a:cs typeface="+mn-ea"/>
                <a:sym typeface="+mn-lt"/>
              </a:rPr>
              <a:t>segment</a:t>
            </a:r>
          </a:p>
        </p:txBody>
      </p:sp>
      <p:sp>
        <p:nvSpPr>
          <p:cNvPr id="14" name="文本框 13">
            <a:extLst>
              <a:ext uri="{FF2B5EF4-FFF2-40B4-BE49-F238E27FC236}">
                <a16:creationId xmlns:a16="http://schemas.microsoft.com/office/drawing/2014/main" id="{C234E384-CAF8-1F3A-C6E5-EAD2E53B9497}"/>
              </a:ext>
            </a:extLst>
          </p:cNvPr>
          <p:cNvSpPr txBox="1"/>
          <p:nvPr/>
        </p:nvSpPr>
        <p:spPr>
          <a:xfrm>
            <a:off x="4698378" y="2411815"/>
            <a:ext cx="7076554" cy="1323439"/>
          </a:xfrm>
          <a:prstGeom prst="rect">
            <a:avLst/>
          </a:prstGeom>
          <a:noFill/>
        </p:spPr>
        <p:txBody>
          <a:bodyPr wrap="square" rtlCol="0">
            <a:spAutoFit/>
          </a:bodyPr>
          <a:lstStyle/>
          <a:p>
            <a:r>
              <a:rPr lang="en-US" altLang="zh-CN" sz="1600" dirty="0">
                <a:cs typeface="+mn-ea"/>
                <a:sym typeface="+mn-lt"/>
              </a:rPr>
              <a:t>x and y is the initial sequence number, they are random.</a:t>
            </a:r>
          </a:p>
          <a:p>
            <a:endParaRPr lang="en-US" altLang="zh-CN" sz="1600" dirty="0">
              <a:cs typeface="+mn-ea"/>
              <a:sym typeface="+mn-lt"/>
            </a:endParaRPr>
          </a:p>
          <a:p>
            <a:r>
              <a:rPr lang="en-US" altLang="zh-CN" sz="1600" dirty="0">
                <a:cs typeface="+mn-ea"/>
                <a:sym typeface="+mn-lt"/>
              </a:rPr>
              <a:t>What is ack?</a:t>
            </a:r>
          </a:p>
          <a:p>
            <a:r>
              <a:rPr lang="en-US" altLang="zh-CN" sz="1600" dirty="0">
                <a:cs typeface="+mn-ea"/>
                <a:sym typeface="+mn-lt"/>
              </a:rPr>
              <a:t>When server receive this TCP segment. It received x to x+4, the next expected seq is x+5, so the server gives a ack = x+5 to client </a:t>
            </a:r>
            <a:endParaRPr lang="zh-CN" altLang="en-US" sz="1600" dirty="0">
              <a:cs typeface="+mn-ea"/>
              <a:sym typeface="+mn-lt"/>
            </a:endParaRPr>
          </a:p>
        </p:txBody>
      </p:sp>
    </p:spTree>
    <p:extLst>
      <p:ext uri="{BB962C8B-B14F-4D97-AF65-F5344CB8AC3E}">
        <p14:creationId xmlns:p14="http://schemas.microsoft.com/office/powerpoint/2010/main" val="1362202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review">
            <a:extLst>
              <a:ext uri="{FF2B5EF4-FFF2-40B4-BE49-F238E27FC236}">
                <a16:creationId xmlns:a16="http://schemas.microsoft.com/office/drawing/2014/main" id="{E6E671A8-816A-F477-075B-7565568D9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60" y="1374340"/>
            <a:ext cx="4901233" cy="334549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08B799D-610E-B149-F15A-3A628194B181}"/>
              </a:ext>
            </a:extLst>
          </p:cNvPr>
          <p:cNvSpPr txBox="1"/>
          <p:nvPr/>
        </p:nvSpPr>
        <p:spPr>
          <a:xfrm>
            <a:off x="290199" y="328526"/>
            <a:ext cx="4435113" cy="461665"/>
          </a:xfrm>
          <a:prstGeom prst="rect">
            <a:avLst/>
          </a:prstGeom>
          <a:noFill/>
        </p:spPr>
        <p:txBody>
          <a:bodyPr wrap="square" rtlCol="0">
            <a:spAutoFit/>
          </a:bodyPr>
          <a:lstStyle/>
          <a:p>
            <a:r>
              <a:rPr lang="en-US" altLang="zh-CN" sz="2400" b="1" dirty="0">
                <a:cs typeface="+mn-ea"/>
                <a:sym typeface="+mn-lt"/>
              </a:rPr>
              <a:t>TCP: three-hand-shaking</a:t>
            </a:r>
            <a:endParaRPr lang="zh-CN" altLang="en-US" sz="2400" b="1" dirty="0">
              <a:cs typeface="+mn-ea"/>
              <a:sym typeface="+mn-lt"/>
            </a:endParaRPr>
          </a:p>
        </p:txBody>
      </p:sp>
      <p:sp>
        <p:nvSpPr>
          <p:cNvPr id="6" name="文本框 5">
            <a:extLst>
              <a:ext uri="{FF2B5EF4-FFF2-40B4-BE49-F238E27FC236}">
                <a16:creationId xmlns:a16="http://schemas.microsoft.com/office/drawing/2014/main" id="{E5BC7F10-A08C-FD76-5561-5FFEAAC527B0}"/>
              </a:ext>
            </a:extLst>
          </p:cNvPr>
          <p:cNvSpPr txBox="1"/>
          <p:nvPr/>
        </p:nvSpPr>
        <p:spPr>
          <a:xfrm>
            <a:off x="142360" y="5007931"/>
            <a:ext cx="5267384" cy="1323439"/>
          </a:xfrm>
          <a:prstGeom prst="rect">
            <a:avLst/>
          </a:prstGeom>
          <a:noFill/>
        </p:spPr>
        <p:txBody>
          <a:bodyPr wrap="square" rtlCol="0">
            <a:spAutoFit/>
          </a:bodyPr>
          <a:lstStyle/>
          <a:p>
            <a:pPr marL="342900" indent="-342900">
              <a:buAutoNum type="arabicPeriod"/>
            </a:pPr>
            <a:r>
              <a:rPr lang="en-US" altLang="zh-CN" sz="1600" dirty="0">
                <a:cs typeface="+mn-ea"/>
                <a:sym typeface="+mn-lt"/>
              </a:rPr>
              <a:t>SYN: used to synchronize when establishing a connection</a:t>
            </a:r>
          </a:p>
          <a:p>
            <a:pPr marL="342900" indent="-342900">
              <a:buAutoNum type="arabicPeriod"/>
            </a:pPr>
            <a:r>
              <a:rPr lang="en-US" altLang="zh-CN" sz="1600" dirty="0">
                <a:cs typeface="+mn-ea"/>
                <a:sym typeface="+mn-lt"/>
              </a:rPr>
              <a:t>seq: The first data byte in the message segment</a:t>
            </a:r>
          </a:p>
          <a:p>
            <a:pPr marL="342900" indent="-342900">
              <a:buAutoNum type="arabicPeriod"/>
            </a:pPr>
            <a:r>
              <a:rPr lang="en-US" altLang="zh-CN" sz="1600" dirty="0">
                <a:cs typeface="+mn-ea"/>
                <a:sym typeface="+mn-lt"/>
              </a:rPr>
              <a:t>ack: The seq number of the next byte wish to receive</a:t>
            </a:r>
            <a:endParaRPr lang="zh-CN" altLang="en-US" sz="1600" dirty="0">
              <a:cs typeface="+mn-ea"/>
              <a:sym typeface="+mn-lt"/>
            </a:endParaRPr>
          </a:p>
        </p:txBody>
      </p:sp>
      <p:sp>
        <p:nvSpPr>
          <p:cNvPr id="8" name="箭头: 右 7">
            <a:extLst>
              <a:ext uri="{FF2B5EF4-FFF2-40B4-BE49-F238E27FC236}">
                <a16:creationId xmlns:a16="http://schemas.microsoft.com/office/drawing/2014/main" id="{E80EC8C1-4895-6C96-B778-851B98DB9A0C}"/>
              </a:ext>
            </a:extLst>
          </p:cNvPr>
          <p:cNvSpPr/>
          <p:nvPr/>
        </p:nvSpPr>
        <p:spPr>
          <a:xfrm rot="19864001">
            <a:off x="2670046" y="1846926"/>
            <a:ext cx="2544246" cy="149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82151582-CD92-4E3C-D776-75D21C8600FD}"/>
              </a:ext>
            </a:extLst>
          </p:cNvPr>
          <p:cNvSpPr txBox="1"/>
          <p:nvPr/>
        </p:nvSpPr>
        <p:spPr>
          <a:xfrm>
            <a:off x="5043593" y="1193648"/>
            <a:ext cx="3103875" cy="338554"/>
          </a:xfrm>
          <a:prstGeom prst="rect">
            <a:avLst/>
          </a:prstGeom>
          <a:noFill/>
        </p:spPr>
        <p:txBody>
          <a:bodyPr wrap="square" rtlCol="0">
            <a:spAutoFit/>
          </a:bodyPr>
          <a:lstStyle/>
          <a:p>
            <a:r>
              <a:rPr lang="en-US" altLang="zh-CN" sz="1600" dirty="0">
                <a:cs typeface="+mn-ea"/>
                <a:sym typeface="+mn-lt"/>
              </a:rPr>
              <a:t>seq num x and y is random</a:t>
            </a:r>
            <a:endParaRPr lang="zh-CN" altLang="en-US" sz="1600" dirty="0">
              <a:cs typeface="+mn-ea"/>
              <a:sym typeface="+mn-lt"/>
            </a:endParaRPr>
          </a:p>
        </p:txBody>
      </p:sp>
      <p:sp>
        <p:nvSpPr>
          <p:cNvPr id="10" name="文本框 9">
            <a:extLst>
              <a:ext uri="{FF2B5EF4-FFF2-40B4-BE49-F238E27FC236}">
                <a16:creationId xmlns:a16="http://schemas.microsoft.com/office/drawing/2014/main" id="{F8D7EA94-85BB-72A7-2386-F0C7DF815DB4}"/>
              </a:ext>
            </a:extLst>
          </p:cNvPr>
          <p:cNvSpPr txBox="1"/>
          <p:nvPr/>
        </p:nvSpPr>
        <p:spPr>
          <a:xfrm>
            <a:off x="5560129" y="1573922"/>
            <a:ext cx="5645565" cy="4524828"/>
          </a:xfrm>
          <a:prstGeom prst="rect">
            <a:avLst/>
          </a:prstGeom>
          <a:noFill/>
        </p:spPr>
        <p:txBody>
          <a:bodyPr wrap="square" rtlCol="0">
            <a:spAutoFit/>
          </a:bodyPr>
          <a:lstStyle/>
          <a:p>
            <a:pPr>
              <a:lnSpc>
                <a:spcPct val="150000"/>
              </a:lnSpc>
            </a:pPr>
            <a:r>
              <a:rPr lang="zh-CN" altLang="en-US" dirty="0">
                <a:cs typeface="+mn-ea"/>
                <a:sym typeface="+mn-lt"/>
              </a:rPr>
              <a:t>①</a:t>
            </a:r>
            <a:r>
              <a:rPr lang="en-US" altLang="zh-CN" sz="1600" b="0" i="0" dirty="0">
                <a:solidFill>
                  <a:srgbClr val="212529"/>
                </a:solidFill>
                <a:effectLst/>
                <a:cs typeface="+mn-ea"/>
                <a:sym typeface="+mn-lt"/>
              </a:rPr>
              <a:t>The client sends a SYN message to the server indicating the client's initialization sequence number ISN (x)</a:t>
            </a:r>
            <a:endParaRPr lang="en-US" altLang="zh-CN" sz="1600" dirty="0">
              <a:cs typeface="+mn-ea"/>
              <a:sym typeface="+mn-lt"/>
            </a:endParaRPr>
          </a:p>
          <a:p>
            <a:pPr>
              <a:lnSpc>
                <a:spcPct val="150000"/>
              </a:lnSpc>
            </a:pPr>
            <a:r>
              <a:rPr lang="zh-CN" altLang="en-US" sz="1600" dirty="0">
                <a:cs typeface="+mn-ea"/>
                <a:sym typeface="+mn-lt"/>
              </a:rPr>
              <a:t>②</a:t>
            </a:r>
            <a:r>
              <a:rPr lang="en-US" altLang="zh-CN" sz="1600" b="0" i="0" dirty="0">
                <a:solidFill>
                  <a:srgbClr val="212529"/>
                </a:solidFill>
                <a:effectLst/>
                <a:cs typeface="+mn-ea"/>
                <a:sym typeface="+mn-lt"/>
              </a:rPr>
              <a:t>When the server receives a SYN message from the client, it sends a SYN message as an answer (SYN = 1) and specifies its own initialization sequence number ISN(y)</a:t>
            </a:r>
            <a:endParaRPr lang="en-US" altLang="zh-CN" sz="1600" dirty="0">
              <a:cs typeface="+mn-ea"/>
              <a:sym typeface="+mn-lt"/>
            </a:endParaRPr>
          </a:p>
          <a:p>
            <a:pPr>
              <a:lnSpc>
                <a:spcPct val="150000"/>
              </a:lnSpc>
            </a:pPr>
            <a:r>
              <a:rPr lang="zh-CN" altLang="en-US" sz="1600" dirty="0">
                <a:cs typeface="+mn-ea"/>
                <a:sym typeface="+mn-lt"/>
              </a:rPr>
              <a:t>③</a:t>
            </a:r>
            <a:r>
              <a:rPr lang="en-US" altLang="zh-CN" sz="1600" b="0" i="0" dirty="0">
                <a:solidFill>
                  <a:srgbClr val="212529"/>
                </a:solidFill>
                <a:effectLst/>
                <a:cs typeface="+mn-ea"/>
                <a:sym typeface="+mn-lt"/>
              </a:rPr>
              <a:t> After the client receives the server's response to the SYN message, it will send an ACK message, also the same as the server's ISN + 1 as the value of the ack, indicating that it has received the SYN message from the server, and it hopes to receive the first byte of the next data with the serial number of y + 1, and specifies that at this time the client's serial number, seq = x + 1.</a:t>
            </a:r>
            <a:endParaRPr lang="zh-CN" altLang="en-US" sz="1600" dirty="0">
              <a:cs typeface="+mn-ea"/>
              <a:sym typeface="+mn-lt"/>
            </a:endParaRPr>
          </a:p>
        </p:txBody>
      </p:sp>
    </p:spTree>
    <p:custDataLst>
      <p:tags r:id="rId1"/>
    </p:custDataLst>
    <p:extLst>
      <p:ext uri="{BB962C8B-B14F-4D97-AF65-F5344CB8AC3E}">
        <p14:creationId xmlns:p14="http://schemas.microsoft.com/office/powerpoint/2010/main" val="2925816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CP 四次挥手的过程_tcp4次挥手的过程-CSDN博客">
            <a:extLst>
              <a:ext uri="{FF2B5EF4-FFF2-40B4-BE49-F238E27FC236}">
                <a16:creationId xmlns:a16="http://schemas.microsoft.com/office/drawing/2014/main" id="{E01BF082-86CC-CD47-80AB-62AC25468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87" y="2014963"/>
            <a:ext cx="4126633" cy="355950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29C036C-ECDA-A9DF-CA25-9ADA12A0DE16}"/>
              </a:ext>
            </a:extLst>
          </p:cNvPr>
          <p:cNvSpPr txBox="1"/>
          <p:nvPr/>
        </p:nvSpPr>
        <p:spPr>
          <a:xfrm>
            <a:off x="5233161" y="862270"/>
            <a:ext cx="5723213" cy="830997"/>
          </a:xfrm>
          <a:prstGeom prst="rect">
            <a:avLst/>
          </a:prstGeom>
          <a:noFill/>
        </p:spPr>
        <p:txBody>
          <a:bodyPr wrap="square">
            <a:spAutoFit/>
          </a:bodyPr>
          <a:lstStyle/>
          <a:p>
            <a:r>
              <a:rPr lang="en-US" altLang="zh-CN" sz="1600" i="0" dirty="0">
                <a:solidFill>
                  <a:srgbClr val="212529"/>
                </a:solidFill>
                <a:effectLst/>
                <a:cs typeface="+mn-ea"/>
                <a:sym typeface="+mn-lt"/>
              </a:rPr>
              <a:t>1) First wave: the client sends a FIN message (request for connection termination: FIN = 1), in which a sequence number seq = u is specified.</a:t>
            </a:r>
            <a:endParaRPr lang="zh-CN" altLang="en-US" sz="1600" dirty="0">
              <a:cs typeface="+mn-ea"/>
              <a:sym typeface="+mn-lt"/>
            </a:endParaRPr>
          </a:p>
        </p:txBody>
      </p:sp>
      <p:sp>
        <p:nvSpPr>
          <p:cNvPr id="5" name="文本框 4">
            <a:extLst>
              <a:ext uri="{FF2B5EF4-FFF2-40B4-BE49-F238E27FC236}">
                <a16:creationId xmlns:a16="http://schemas.microsoft.com/office/drawing/2014/main" id="{90E10A45-6067-B03F-244E-64A94AE04F79}"/>
              </a:ext>
            </a:extLst>
          </p:cNvPr>
          <p:cNvSpPr txBox="1"/>
          <p:nvPr/>
        </p:nvSpPr>
        <p:spPr>
          <a:xfrm>
            <a:off x="5233161" y="1873743"/>
            <a:ext cx="6096912" cy="1077218"/>
          </a:xfrm>
          <a:prstGeom prst="rect">
            <a:avLst/>
          </a:prstGeom>
          <a:noFill/>
        </p:spPr>
        <p:txBody>
          <a:bodyPr wrap="square">
            <a:spAutoFit/>
          </a:bodyPr>
          <a:lstStyle/>
          <a:p>
            <a:r>
              <a:rPr lang="en-US" altLang="zh-CN" sz="1600" i="0" dirty="0">
                <a:solidFill>
                  <a:srgbClr val="212529"/>
                </a:solidFill>
                <a:effectLst/>
                <a:cs typeface="+mn-ea"/>
                <a:sym typeface="+mn-lt"/>
              </a:rPr>
              <a:t>2) The second wave: after the server receives the FIN, it will send the ACK message and take the client's serial number value +1 as the sequence number value of the ACK message, indicating that it has received the client's message.</a:t>
            </a:r>
            <a:endParaRPr lang="zh-CN" altLang="en-US" sz="1600" dirty="0">
              <a:cs typeface="+mn-ea"/>
              <a:sym typeface="+mn-lt"/>
            </a:endParaRPr>
          </a:p>
        </p:txBody>
      </p:sp>
      <p:sp>
        <p:nvSpPr>
          <p:cNvPr id="7" name="文本框 6">
            <a:extLst>
              <a:ext uri="{FF2B5EF4-FFF2-40B4-BE49-F238E27FC236}">
                <a16:creationId xmlns:a16="http://schemas.microsoft.com/office/drawing/2014/main" id="{DE913491-BB17-A1F6-A9E0-3AA5664C3966}"/>
              </a:ext>
            </a:extLst>
          </p:cNvPr>
          <p:cNvSpPr txBox="1"/>
          <p:nvPr/>
        </p:nvSpPr>
        <p:spPr>
          <a:xfrm>
            <a:off x="5233161" y="3330061"/>
            <a:ext cx="6096912" cy="830997"/>
          </a:xfrm>
          <a:prstGeom prst="rect">
            <a:avLst/>
          </a:prstGeom>
          <a:noFill/>
        </p:spPr>
        <p:txBody>
          <a:bodyPr wrap="square">
            <a:spAutoFit/>
          </a:bodyPr>
          <a:lstStyle/>
          <a:p>
            <a:r>
              <a:rPr lang="en-US" altLang="zh-CN" sz="1600" i="0" dirty="0">
                <a:solidFill>
                  <a:srgbClr val="212529"/>
                </a:solidFill>
                <a:effectLst/>
                <a:cs typeface="+mn-ea"/>
                <a:sym typeface="+mn-lt"/>
              </a:rPr>
              <a:t>3) Third wave: If the server also wants to disconnect (no data to be sent to the client), send a FIN message as in the client's first wave, and specify a sequence number.</a:t>
            </a:r>
            <a:endParaRPr lang="zh-CN" altLang="en-US" sz="1600" dirty="0">
              <a:cs typeface="+mn-ea"/>
              <a:sym typeface="+mn-lt"/>
            </a:endParaRPr>
          </a:p>
        </p:txBody>
      </p:sp>
      <p:sp>
        <p:nvSpPr>
          <p:cNvPr id="9" name="文本框 8">
            <a:extLst>
              <a:ext uri="{FF2B5EF4-FFF2-40B4-BE49-F238E27FC236}">
                <a16:creationId xmlns:a16="http://schemas.microsoft.com/office/drawing/2014/main" id="{C186B40E-6AF7-9EC1-BA83-42B5B79FE779}"/>
              </a:ext>
            </a:extLst>
          </p:cNvPr>
          <p:cNvSpPr txBox="1"/>
          <p:nvPr/>
        </p:nvSpPr>
        <p:spPr>
          <a:xfrm>
            <a:off x="5233161" y="4540158"/>
            <a:ext cx="6096912" cy="1077218"/>
          </a:xfrm>
          <a:prstGeom prst="rect">
            <a:avLst/>
          </a:prstGeom>
          <a:noFill/>
        </p:spPr>
        <p:txBody>
          <a:bodyPr wrap="square">
            <a:spAutoFit/>
          </a:bodyPr>
          <a:lstStyle/>
          <a:p>
            <a:r>
              <a:rPr lang="en-US" altLang="zh-CN" sz="1600" i="0" dirty="0">
                <a:solidFill>
                  <a:srgbClr val="212529"/>
                </a:solidFill>
                <a:effectLst/>
                <a:cs typeface="+mn-ea"/>
                <a:sym typeface="+mn-lt"/>
              </a:rPr>
              <a:t>(4) The fourth wave: after the client receives the FIN, it sends an ACK message as an answer (ack = w+1) and takes the server's sequence value +1 as the value of its own ACK message's sequence number (seq = u+1)</a:t>
            </a:r>
            <a:endParaRPr lang="zh-CN" altLang="en-US" sz="1600" dirty="0">
              <a:cs typeface="+mn-ea"/>
              <a:sym typeface="+mn-lt"/>
            </a:endParaRPr>
          </a:p>
        </p:txBody>
      </p:sp>
      <p:sp>
        <p:nvSpPr>
          <p:cNvPr id="11" name="文本框 10">
            <a:extLst>
              <a:ext uri="{FF2B5EF4-FFF2-40B4-BE49-F238E27FC236}">
                <a16:creationId xmlns:a16="http://schemas.microsoft.com/office/drawing/2014/main" id="{E855D160-BE93-EB47-FF7D-ABC71C047C42}"/>
              </a:ext>
            </a:extLst>
          </p:cNvPr>
          <p:cNvSpPr txBox="1"/>
          <p:nvPr/>
        </p:nvSpPr>
        <p:spPr>
          <a:xfrm>
            <a:off x="360010" y="574289"/>
            <a:ext cx="6096912" cy="461665"/>
          </a:xfrm>
          <a:prstGeom prst="rect">
            <a:avLst/>
          </a:prstGeom>
          <a:noFill/>
        </p:spPr>
        <p:txBody>
          <a:bodyPr wrap="square">
            <a:spAutoFit/>
          </a:bodyPr>
          <a:lstStyle/>
          <a:p>
            <a:r>
              <a:rPr lang="en-US" altLang="zh-CN" sz="2400" dirty="0">
                <a:cs typeface="+mn-ea"/>
                <a:sym typeface="+mn-lt"/>
              </a:rPr>
              <a:t>TCP: </a:t>
            </a:r>
            <a:r>
              <a:rPr lang="en-US" altLang="zh-CN" sz="2400" i="0" dirty="0">
                <a:effectLst/>
                <a:cs typeface="+mn-ea"/>
                <a:sym typeface="+mn-lt"/>
              </a:rPr>
              <a:t>four-way-handshake</a:t>
            </a:r>
            <a:endParaRPr lang="zh-CN" altLang="en-US" sz="2400" dirty="0">
              <a:cs typeface="+mn-ea"/>
              <a:sym typeface="+mn-lt"/>
            </a:endParaRPr>
          </a:p>
        </p:txBody>
      </p:sp>
    </p:spTree>
    <p:custDataLst>
      <p:tags r:id="rId1"/>
    </p:custDataLst>
    <p:extLst>
      <p:ext uri="{BB962C8B-B14F-4D97-AF65-F5344CB8AC3E}">
        <p14:creationId xmlns:p14="http://schemas.microsoft.com/office/powerpoint/2010/main" val="52834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A841A29-7E01-4F7D-DE25-77AEF4CA4930}"/>
              </a:ext>
            </a:extLst>
          </p:cNvPr>
          <p:cNvSpPr txBox="1"/>
          <p:nvPr/>
        </p:nvSpPr>
        <p:spPr>
          <a:xfrm>
            <a:off x="97873" y="238092"/>
            <a:ext cx="8032484" cy="461665"/>
          </a:xfrm>
          <a:prstGeom prst="rect">
            <a:avLst/>
          </a:prstGeom>
          <a:noFill/>
        </p:spPr>
        <p:txBody>
          <a:bodyPr wrap="square" rtlCol="0">
            <a:spAutoFit/>
          </a:bodyPr>
          <a:lstStyle/>
          <a:p>
            <a:r>
              <a:rPr lang="en-US" altLang="zh-CN" sz="2400" b="1" dirty="0">
                <a:cs typeface="+mn-ea"/>
                <a:sym typeface="+mn-lt"/>
              </a:rPr>
              <a:t>Lab </a:t>
            </a:r>
            <a:r>
              <a:rPr lang="en-US" altLang="zh-CN" sz="2400" b="1" dirty="0" err="1">
                <a:cs typeface="+mn-ea"/>
                <a:sym typeface="+mn-lt"/>
              </a:rPr>
              <a:t>Process:Successful</a:t>
            </a:r>
            <a:r>
              <a:rPr lang="en-US" altLang="zh-CN" sz="2400" b="1" dirty="0">
                <a:cs typeface="+mn-ea"/>
                <a:sym typeface="+mn-lt"/>
              </a:rPr>
              <a:t> TCP three-hand-shaking</a:t>
            </a:r>
            <a:endParaRPr lang="zh-CN" altLang="en-US" sz="2400" b="1" dirty="0">
              <a:cs typeface="+mn-ea"/>
              <a:sym typeface="+mn-lt"/>
            </a:endParaRPr>
          </a:p>
        </p:txBody>
      </p:sp>
      <p:pic>
        <p:nvPicPr>
          <p:cNvPr id="3" name="图片 2">
            <a:extLst>
              <a:ext uri="{FF2B5EF4-FFF2-40B4-BE49-F238E27FC236}">
                <a16:creationId xmlns:a16="http://schemas.microsoft.com/office/drawing/2014/main" id="{16B45DB6-144D-0C89-E043-AC1E2FD08247}"/>
              </a:ext>
            </a:extLst>
          </p:cNvPr>
          <p:cNvPicPr>
            <a:picLocks noChangeAspect="1"/>
          </p:cNvPicPr>
          <p:nvPr/>
        </p:nvPicPr>
        <p:blipFill>
          <a:blip r:embed="rId3"/>
          <a:stretch>
            <a:fillRect/>
          </a:stretch>
        </p:blipFill>
        <p:spPr>
          <a:xfrm>
            <a:off x="375425" y="1630585"/>
            <a:ext cx="3610554" cy="1653582"/>
          </a:xfrm>
          <a:prstGeom prst="rect">
            <a:avLst/>
          </a:prstGeom>
        </p:spPr>
      </p:pic>
      <p:sp>
        <p:nvSpPr>
          <p:cNvPr id="5" name="文本框 4">
            <a:extLst>
              <a:ext uri="{FF2B5EF4-FFF2-40B4-BE49-F238E27FC236}">
                <a16:creationId xmlns:a16="http://schemas.microsoft.com/office/drawing/2014/main" id="{F96A5A8C-42CC-2861-58B2-4ECDBF7A1B40}"/>
              </a:ext>
            </a:extLst>
          </p:cNvPr>
          <p:cNvSpPr txBox="1"/>
          <p:nvPr/>
        </p:nvSpPr>
        <p:spPr>
          <a:xfrm>
            <a:off x="317576" y="1045810"/>
            <a:ext cx="4626040" cy="584775"/>
          </a:xfrm>
          <a:prstGeom prst="rect">
            <a:avLst/>
          </a:prstGeom>
          <a:noFill/>
        </p:spPr>
        <p:txBody>
          <a:bodyPr wrap="square" rtlCol="0">
            <a:spAutoFit/>
          </a:bodyPr>
          <a:lstStyle/>
          <a:p>
            <a:r>
              <a:rPr lang="en-US" altLang="zh-CN" sz="1600" dirty="0">
                <a:solidFill>
                  <a:schemeClr val="accent5">
                    <a:lumMod val="60000"/>
                    <a:lumOff val="40000"/>
                  </a:schemeClr>
                </a:solidFill>
                <a:cs typeface="+mn-ea"/>
                <a:sym typeface="+mn-lt"/>
              </a:rPr>
              <a:t>1. Get the Baidu server’s IP address by ping command</a:t>
            </a:r>
            <a:endParaRPr lang="zh-CN" altLang="en-US" sz="1600" dirty="0">
              <a:solidFill>
                <a:schemeClr val="accent5">
                  <a:lumMod val="60000"/>
                  <a:lumOff val="40000"/>
                </a:schemeClr>
              </a:solidFill>
              <a:cs typeface="+mn-ea"/>
              <a:sym typeface="+mn-lt"/>
            </a:endParaRPr>
          </a:p>
        </p:txBody>
      </p:sp>
      <p:sp>
        <p:nvSpPr>
          <p:cNvPr id="7" name="文本框 6">
            <a:extLst>
              <a:ext uri="{FF2B5EF4-FFF2-40B4-BE49-F238E27FC236}">
                <a16:creationId xmlns:a16="http://schemas.microsoft.com/office/drawing/2014/main" id="{1EDD3F70-66A2-4DA7-F160-6F3BC35115EB}"/>
              </a:ext>
            </a:extLst>
          </p:cNvPr>
          <p:cNvSpPr txBox="1"/>
          <p:nvPr/>
        </p:nvSpPr>
        <p:spPr>
          <a:xfrm>
            <a:off x="317576" y="3694728"/>
            <a:ext cx="4993610" cy="584775"/>
          </a:xfrm>
          <a:prstGeom prst="rect">
            <a:avLst/>
          </a:prstGeom>
          <a:noFill/>
        </p:spPr>
        <p:txBody>
          <a:bodyPr wrap="square">
            <a:spAutoFit/>
          </a:bodyPr>
          <a:lstStyle/>
          <a:p>
            <a:r>
              <a:rPr lang="en-US" altLang="zh-CN" sz="1600" dirty="0">
                <a:solidFill>
                  <a:schemeClr val="accent5">
                    <a:lumMod val="60000"/>
                    <a:lumOff val="40000"/>
                  </a:schemeClr>
                </a:solidFill>
                <a:cs typeface="+mn-ea"/>
                <a:sym typeface="+mn-lt"/>
              </a:rPr>
              <a:t>2. Set up the filtering conditions in </a:t>
            </a:r>
            <a:r>
              <a:rPr lang="en-US" altLang="zh-CN" sz="1600" dirty="0" err="1">
                <a:solidFill>
                  <a:schemeClr val="accent5">
                    <a:lumMod val="60000"/>
                    <a:lumOff val="40000"/>
                  </a:schemeClr>
                </a:solidFill>
                <a:cs typeface="+mn-ea"/>
                <a:sym typeface="+mn-lt"/>
              </a:rPr>
              <a:t>wireshark</a:t>
            </a:r>
            <a:r>
              <a:rPr lang="en-US" altLang="zh-CN" sz="1600" dirty="0">
                <a:solidFill>
                  <a:schemeClr val="accent5">
                    <a:lumMod val="60000"/>
                    <a:lumOff val="40000"/>
                  </a:schemeClr>
                </a:solidFill>
                <a:cs typeface="+mn-ea"/>
                <a:sym typeface="+mn-lt"/>
              </a:rPr>
              <a:t> and turn on capture</a:t>
            </a:r>
          </a:p>
        </p:txBody>
      </p:sp>
      <p:sp>
        <p:nvSpPr>
          <p:cNvPr id="6" name="文本框 5">
            <a:extLst>
              <a:ext uri="{FF2B5EF4-FFF2-40B4-BE49-F238E27FC236}">
                <a16:creationId xmlns:a16="http://schemas.microsoft.com/office/drawing/2014/main" id="{E4CF674F-D54B-3E1C-1182-AF8573636894}"/>
              </a:ext>
            </a:extLst>
          </p:cNvPr>
          <p:cNvSpPr txBox="1"/>
          <p:nvPr/>
        </p:nvSpPr>
        <p:spPr>
          <a:xfrm>
            <a:off x="5539785" y="1006098"/>
            <a:ext cx="5235899" cy="1822102"/>
          </a:xfrm>
          <a:prstGeom prst="rect">
            <a:avLst/>
          </a:prstGeom>
          <a:noFill/>
        </p:spPr>
        <p:txBody>
          <a:bodyPr wrap="square">
            <a:spAutoFit/>
          </a:bodyPr>
          <a:lstStyle/>
          <a:p>
            <a:r>
              <a:rPr lang="en-US" altLang="zh-CN" sz="1600" dirty="0">
                <a:solidFill>
                  <a:schemeClr val="accent5">
                    <a:lumMod val="60000"/>
                    <a:lumOff val="40000"/>
                  </a:schemeClr>
                </a:solidFill>
                <a:cs typeface="+mn-ea"/>
                <a:sym typeface="+mn-lt"/>
              </a:rPr>
              <a:t>3. Input the command “telnet Baidu.com 80” in the terminal.</a:t>
            </a:r>
          </a:p>
          <a:p>
            <a:endParaRPr lang="en-US" altLang="zh-CN" sz="2000" dirty="0">
              <a:solidFill>
                <a:schemeClr val="accent5">
                  <a:lumMod val="60000"/>
                  <a:lumOff val="40000"/>
                </a:schemeClr>
              </a:solidFill>
              <a:cs typeface="+mn-ea"/>
              <a:sym typeface="+mn-lt"/>
            </a:endParaRPr>
          </a:p>
          <a:p>
            <a:pPr>
              <a:lnSpc>
                <a:spcPct val="150000"/>
              </a:lnSpc>
            </a:pPr>
            <a:r>
              <a:rPr lang="en-US" altLang="zh-CN" sz="1400" dirty="0">
                <a:cs typeface="+mn-ea"/>
                <a:sym typeface="+mn-lt"/>
              </a:rPr>
              <a:t>Telnet is a remote terminal service based on the TCP/IP protocol. telnet can be used to connect to remote servers and test network connectivity.</a:t>
            </a:r>
            <a:endParaRPr lang="zh-CN" altLang="en-US" sz="1400" dirty="0">
              <a:cs typeface="+mn-ea"/>
              <a:sym typeface="+mn-lt"/>
            </a:endParaRPr>
          </a:p>
        </p:txBody>
      </p:sp>
      <p:pic>
        <p:nvPicPr>
          <p:cNvPr id="9" name="图片 8">
            <a:extLst>
              <a:ext uri="{FF2B5EF4-FFF2-40B4-BE49-F238E27FC236}">
                <a16:creationId xmlns:a16="http://schemas.microsoft.com/office/drawing/2014/main" id="{6BFC97B9-49CE-29BF-C2AA-333E307C18BD}"/>
              </a:ext>
            </a:extLst>
          </p:cNvPr>
          <p:cNvPicPr>
            <a:picLocks noChangeAspect="1"/>
          </p:cNvPicPr>
          <p:nvPr/>
        </p:nvPicPr>
        <p:blipFill>
          <a:blip r:embed="rId4"/>
          <a:stretch>
            <a:fillRect/>
          </a:stretch>
        </p:blipFill>
        <p:spPr>
          <a:xfrm>
            <a:off x="375425" y="4474891"/>
            <a:ext cx="4568191" cy="1247699"/>
          </a:xfrm>
          <a:prstGeom prst="rect">
            <a:avLst/>
          </a:prstGeom>
        </p:spPr>
      </p:pic>
      <p:pic>
        <p:nvPicPr>
          <p:cNvPr id="15" name="图片 14">
            <a:extLst>
              <a:ext uri="{FF2B5EF4-FFF2-40B4-BE49-F238E27FC236}">
                <a16:creationId xmlns:a16="http://schemas.microsoft.com/office/drawing/2014/main" id="{4E8E6397-BB6C-E630-6F5F-1D457420EAAF}"/>
              </a:ext>
            </a:extLst>
          </p:cNvPr>
          <p:cNvPicPr>
            <a:picLocks noChangeAspect="1"/>
          </p:cNvPicPr>
          <p:nvPr/>
        </p:nvPicPr>
        <p:blipFill rotWithShape="1">
          <a:blip r:embed="rId5"/>
          <a:srcRect l="24889" r="19966"/>
          <a:stretch/>
        </p:blipFill>
        <p:spPr>
          <a:xfrm>
            <a:off x="5594540" y="4217629"/>
            <a:ext cx="5071635" cy="1504961"/>
          </a:xfrm>
          <a:prstGeom prst="rect">
            <a:avLst/>
          </a:prstGeom>
        </p:spPr>
      </p:pic>
      <p:sp>
        <p:nvSpPr>
          <p:cNvPr id="16" name="文本框 15">
            <a:extLst>
              <a:ext uri="{FF2B5EF4-FFF2-40B4-BE49-F238E27FC236}">
                <a16:creationId xmlns:a16="http://schemas.microsoft.com/office/drawing/2014/main" id="{90685727-819B-A119-0886-0F8D11B048FE}"/>
              </a:ext>
            </a:extLst>
          </p:cNvPr>
          <p:cNvSpPr txBox="1"/>
          <p:nvPr/>
        </p:nvSpPr>
        <p:spPr>
          <a:xfrm>
            <a:off x="5539785" y="3752582"/>
            <a:ext cx="1301333" cy="400110"/>
          </a:xfrm>
          <a:prstGeom prst="rect">
            <a:avLst/>
          </a:prstGeom>
          <a:noFill/>
        </p:spPr>
        <p:txBody>
          <a:bodyPr wrap="square" rtlCol="0">
            <a:spAutoFit/>
          </a:bodyPr>
          <a:lstStyle/>
          <a:p>
            <a:r>
              <a:rPr lang="en-US" altLang="zh-CN" sz="2000" b="1" dirty="0">
                <a:cs typeface="+mn-ea"/>
                <a:sym typeface="+mn-lt"/>
              </a:rPr>
              <a:t>Result</a:t>
            </a:r>
            <a:endParaRPr lang="zh-CN" altLang="en-US" sz="2000" b="1" dirty="0">
              <a:cs typeface="+mn-ea"/>
              <a:sym typeface="+mn-lt"/>
            </a:endParaRPr>
          </a:p>
        </p:txBody>
      </p:sp>
      <p:sp>
        <p:nvSpPr>
          <p:cNvPr id="17" name="箭头: 下弧形 16">
            <a:extLst>
              <a:ext uri="{FF2B5EF4-FFF2-40B4-BE49-F238E27FC236}">
                <a16:creationId xmlns:a16="http://schemas.microsoft.com/office/drawing/2014/main" id="{4E2360F7-E891-6C33-BF92-DF3E574B4AB6}"/>
              </a:ext>
            </a:extLst>
          </p:cNvPr>
          <p:cNvSpPr/>
          <p:nvPr/>
        </p:nvSpPr>
        <p:spPr>
          <a:xfrm rot="16200000">
            <a:off x="987923" y="3288405"/>
            <a:ext cx="3186710" cy="563178"/>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custDataLst>
      <p:tags r:id="rId1"/>
    </p:custDataLst>
    <p:extLst>
      <p:ext uri="{BB962C8B-B14F-4D97-AF65-F5344CB8AC3E}">
        <p14:creationId xmlns:p14="http://schemas.microsoft.com/office/powerpoint/2010/main" val="2364458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4C4AC-45A7-6398-5515-531B1BC0EF51}"/>
              </a:ext>
            </a:extLst>
          </p:cNvPr>
          <p:cNvSpPr>
            <a:spLocks noGrp="1"/>
          </p:cNvSpPr>
          <p:nvPr>
            <p:ph type="title"/>
          </p:nvPr>
        </p:nvSpPr>
        <p:spPr>
          <a:xfrm>
            <a:off x="251871" y="284723"/>
            <a:ext cx="2776052" cy="503057"/>
          </a:xfrm>
        </p:spPr>
        <p:txBody>
          <a:bodyPr>
            <a:normAutofit/>
          </a:bodyPr>
          <a:lstStyle/>
          <a:p>
            <a:r>
              <a:rPr lang="en-US" altLang="zh-CN" sz="2400" dirty="0">
                <a:latin typeface="+mn-lt"/>
                <a:ea typeface="+mn-ea"/>
                <a:cs typeface="+mn-ea"/>
                <a:sym typeface="+mn-lt"/>
              </a:rPr>
              <a:t>Packet analysis</a:t>
            </a:r>
            <a:endParaRPr lang="zh-CN" altLang="en-US" sz="2400" dirty="0">
              <a:latin typeface="+mn-lt"/>
              <a:ea typeface="+mn-ea"/>
              <a:cs typeface="+mn-ea"/>
              <a:sym typeface="+mn-lt"/>
            </a:endParaRPr>
          </a:p>
        </p:txBody>
      </p:sp>
      <p:pic>
        <p:nvPicPr>
          <p:cNvPr id="3" name="图片 2">
            <a:extLst>
              <a:ext uri="{FF2B5EF4-FFF2-40B4-BE49-F238E27FC236}">
                <a16:creationId xmlns:a16="http://schemas.microsoft.com/office/drawing/2014/main" id="{93098C30-4180-1964-B0AE-9C6D961F32FF}"/>
              </a:ext>
            </a:extLst>
          </p:cNvPr>
          <p:cNvPicPr>
            <a:picLocks noChangeAspect="1"/>
          </p:cNvPicPr>
          <p:nvPr/>
        </p:nvPicPr>
        <p:blipFill>
          <a:blip r:embed="rId2"/>
          <a:stretch>
            <a:fillRect/>
          </a:stretch>
        </p:blipFill>
        <p:spPr>
          <a:xfrm>
            <a:off x="295675" y="1226951"/>
            <a:ext cx="8443451" cy="1648795"/>
          </a:xfrm>
          <a:prstGeom prst="rect">
            <a:avLst/>
          </a:prstGeom>
        </p:spPr>
      </p:pic>
      <p:pic>
        <p:nvPicPr>
          <p:cNvPr id="4" name="图片 3">
            <a:extLst>
              <a:ext uri="{FF2B5EF4-FFF2-40B4-BE49-F238E27FC236}">
                <a16:creationId xmlns:a16="http://schemas.microsoft.com/office/drawing/2014/main" id="{4CCDF57A-07B6-EA33-35FB-AA297BB1B880}"/>
              </a:ext>
            </a:extLst>
          </p:cNvPr>
          <p:cNvPicPr>
            <a:picLocks noChangeAspect="1"/>
          </p:cNvPicPr>
          <p:nvPr/>
        </p:nvPicPr>
        <p:blipFill rotWithShape="1">
          <a:blip r:embed="rId3"/>
          <a:srcRect t="1" b="66516"/>
          <a:stretch/>
        </p:blipFill>
        <p:spPr bwMode="auto">
          <a:xfrm>
            <a:off x="5539414" y="3222416"/>
            <a:ext cx="5693974" cy="2313692"/>
          </a:xfrm>
          <a:prstGeom prst="rect">
            <a:avLst/>
          </a:prstGeom>
          <a:ln>
            <a:noFill/>
          </a:ln>
          <a:extLst>
            <a:ext uri="{53640926-AAD7-44D8-BBD7-CCE9431645EC}">
              <a14:shadowObscured xmlns:a14="http://schemas.microsoft.com/office/drawing/2010/main"/>
            </a:ext>
          </a:extLst>
        </p:spPr>
      </p:pic>
      <p:pic>
        <p:nvPicPr>
          <p:cNvPr id="2050" name="Picture 2">
            <a:extLst>
              <a:ext uri="{FF2B5EF4-FFF2-40B4-BE49-F238E27FC236}">
                <a16:creationId xmlns:a16="http://schemas.microsoft.com/office/drawing/2014/main" id="{E34A4774-B1C4-BC2E-9E7E-6D7F79FE6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675" y="3167432"/>
            <a:ext cx="3289405" cy="290278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连接符: 曲线 19">
            <a:extLst>
              <a:ext uri="{FF2B5EF4-FFF2-40B4-BE49-F238E27FC236}">
                <a16:creationId xmlns:a16="http://schemas.microsoft.com/office/drawing/2014/main" id="{F07BBCEE-FA61-C69D-98E7-FFF4A5C7234A}"/>
              </a:ext>
            </a:extLst>
          </p:cNvPr>
          <p:cNvCxnSpPr>
            <a:cxnSpLocks/>
          </p:cNvCxnSpPr>
          <p:nvPr/>
        </p:nvCxnSpPr>
        <p:spPr>
          <a:xfrm flipV="1">
            <a:off x="2088873" y="1945140"/>
            <a:ext cx="2960799" cy="2111621"/>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02F2F7C-DBF5-2225-8B17-010661712694}"/>
              </a:ext>
            </a:extLst>
          </p:cNvPr>
          <p:cNvSpPr txBox="1"/>
          <p:nvPr/>
        </p:nvSpPr>
        <p:spPr>
          <a:xfrm>
            <a:off x="251871" y="877089"/>
            <a:ext cx="11887200" cy="338554"/>
          </a:xfrm>
          <a:prstGeom prst="rect">
            <a:avLst/>
          </a:prstGeom>
          <a:noFill/>
        </p:spPr>
        <p:txBody>
          <a:bodyPr wrap="square" rtlCol="0">
            <a:spAutoFit/>
          </a:bodyPr>
          <a:lstStyle/>
          <a:p>
            <a:r>
              <a:rPr lang="en-US" altLang="zh-CN" sz="1600" dirty="0">
                <a:cs typeface="+mn-ea"/>
                <a:sym typeface="+mn-lt"/>
              </a:rPr>
              <a:t>The first three packets are three handshakes, and the last four packets are four handshakes</a:t>
            </a:r>
            <a:endParaRPr lang="zh-CN" altLang="en-US" sz="1600" dirty="0">
              <a:cs typeface="+mn-ea"/>
              <a:sym typeface="+mn-lt"/>
            </a:endParaRPr>
          </a:p>
        </p:txBody>
      </p:sp>
      <p:sp>
        <p:nvSpPr>
          <p:cNvPr id="28" name="文本框 27">
            <a:extLst>
              <a:ext uri="{FF2B5EF4-FFF2-40B4-BE49-F238E27FC236}">
                <a16:creationId xmlns:a16="http://schemas.microsoft.com/office/drawing/2014/main" id="{82EF579F-26DA-715D-9C1C-EA2FCD25B511}"/>
              </a:ext>
            </a:extLst>
          </p:cNvPr>
          <p:cNvSpPr txBox="1"/>
          <p:nvPr/>
        </p:nvSpPr>
        <p:spPr>
          <a:xfrm>
            <a:off x="5567989" y="5559612"/>
            <a:ext cx="5908551" cy="830997"/>
          </a:xfrm>
          <a:prstGeom prst="rect">
            <a:avLst/>
          </a:prstGeom>
          <a:noFill/>
        </p:spPr>
        <p:txBody>
          <a:bodyPr wrap="square" rtlCol="0">
            <a:spAutoFit/>
          </a:bodyPr>
          <a:lstStyle/>
          <a:p>
            <a:r>
              <a:rPr lang="en-US" altLang="zh-CN" sz="1600" dirty="0">
                <a:cs typeface="+mn-ea"/>
                <a:sym typeface="+mn-lt"/>
              </a:rPr>
              <a:t>You can see that the port number on which the local host communicates with the server is 60608, and the port number on which the server communicates is the default port 80</a:t>
            </a:r>
            <a:endParaRPr lang="zh-CN" altLang="en-US" sz="1600" dirty="0">
              <a:cs typeface="+mn-ea"/>
              <a:sym typeface="+mn-lt"/>
            </a:endParaRPr>
          </a:p>
        </p:txBody>
      </p:sp>
      <p:cxnSp>
        <p:nvCxnSpPr>
          <p:cNvPr id="29" name="连接符: 曲线 28">
            <a:extLst>
              <a:ext uri="{FF2B5EF4-FFF2-40B4-BE49-F238E27FC236}">
                <a16:creationId xmlns:a16="http://schemas.microsoft.com/office/drawing/2014/main" id="{335F865E-E9DD-BCD4-FFDA-D2CD03A51422}"/>
              </a:ext>
            </a:extLst>
          </p:cNvPr>
          <p:cNvCxnSpPr>
            <a:cxnSpLocks/>
          </p:cNvCxnSpPr>
          <p:nvPr/>
        </p:nvCxnSpPr>
        <p:spPr>
          <a:xfrm flipV="1">
            <a:off x="2088872" y="2122227"/>
            <a:ext cx="4134507" cy="2496599"/>
          </a:xfrm>
          <a:prstGeom prst="curvedConnector3">
            <a:avLst>
              <a:gd name="adj1" fmla="val 114863"/>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277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85D25-7A0D-9BAE-EE13-C3CDA12BC92A}"/>
              </a:ext>
            </a:extLst>
          </p:cNvPr>
          <p:cNvSpPr>
            <a:spLocks noGrp="1"/>
          </p:cNvSpPr>
          <p:nvPr>
            <p:ph type="title"/>
          </p:nvPr>
        </p:nvSpPr>
        <p:spPr>
          <a:xfrm>
            <a:off x="211096" y="1106351"/>
            <a:ext cx="6429510" cy="459253"/>
          </a:xfrm>
        </p:spPr>
        <p:txBody>
          <a:bodyPr>
            <a:normAutofit fontScale="90000"/>
          </a:bodyPr>
          <a:lstStyle/>
          <a:p>
            <a:r>
              <a:rPr lang="en-US" altLang="zh-CN" sz="1600" u="sng" dirty="0">
                <a:solidFill>
                  <a:schemeClr val="tx1">
                    <a:lumMod val="65000"/>
                    <a:lumOff val="35000"/>
                  </a:schemeClr>
                </a:solidFill>
                <a:latin typeface="+mn-lt"/>
                <a:ea typeface="+mn-ea"/>
                <a:cs typeface="+mn-ea"/>
                <a:sym typeface="+mn-lt"/>
                <a:hlinkClick r:id="rId2">
                  <a:extLst>
                    <a:ext uri="{A12FA001-AC4F-418D-AE19-62706E023703}">
                      <ahyp:hlinkClr xmlns:ahyp="http://schemas.microsoft.com/office/drawing/2018/hyperlinkcolor" val="tx"/>
                    </a:ext>
                  </a:extLst>
                </a:hlinkClick>
              </a:rPr>
              <a:t>https://www.baidu.com ==</a:t>
            </a:r>
            <a:r>
              <a:rPr lang="en-US" altLang="zh-CN" sz="1600" u="sng" dirty="0">
                <a:solidFill>
                  <a:schemeClr val="tx1">
                    <a:lumMod val="65000"/>
                    <a:lumOff val="35000"/>
                  </a:schemeClr>
                </a:solidFill>
                <a:latin typeface="+mn-lt"/>
                <a:ea typeface="+mn-ea"/>
                <a:cs typeface="+mn-ea"/>
                <a:sym typeface="+mn-lt"/>
              </a:rPr>
              <a:t> </a:t>
            </a:r>
            <a:r>
              <a:rPr lang="en-US" altLang="zh-CN" sz="1600" u="sng" dirty="0">
                <a:solidFill>
                  <a:schemeClr val="tx1">
                    <a:lumMod val="65000"/>
                    <a:lumOff val="35000"/>
                  </a:schemeClr>
                </a:solidFill>
                <a:latin typeface="+mn-lt"/>
                <a:ea typeface="+mn-ea"/>
                <a:cs typeface="+mn-ea"/>
                <a:sym typeface="+mn-lt"/>
                <a:hlinkClick r:id="rId3">
                  <a:extLst>
                    <a:ext uri="{A12FA001-AC4F-418D-AE19-62706E023703}">
                      <ahyp:hlinkClr xmlns:ahyp="http://schemas.microsoft.com/office/drawing/2018/hyperlinkcolor" val="tx"/>
                    </a:ext>
                  </a:extLst>
                </a:hlinkClick>
              </a:rPr>
              <a:t>https://www.baidu.com:80</a:t>
            </a:r>
            <a:br>
              <a:rPr lang="en-US" altLang="zh-CN" sz="1600" u="sng" dirty="0">
                <a:solidFill>
                  <a:schemeClr val="bg2">
                    <a:lumMod val="50000"/>
                  </a:schemeClr>
                </a:solidFill>
                <a:latin typeface="+mn-lt"/>
                <a:ea typeface="+mn-ea"/>
                <a:cs typeface="+mn-ea"/>
                <a:sym typeface="+mn-lt"/>
              </a:rPr>
            </a:br>
            <a:br>
              <a:rPr lang="en-US" altLang="zh-CN" sz="1600" u="sng" dirty="0">
                <a:solidFill>
                  <a:schemeClr val="bg2">
                    <a:lumMod val="50000"/>
                  </a:schemeClr>
                </a:solidFill>
                <a:latin typeface="+mn-lt"/>
                <a:ea typeface="+mn-ea"/>
                <a:cs typeface="+mn-ea"/>
                <a:sym typeface="+mn-lt"/>
              </a:rPr>
            </a:br>
            <a:r>
              <a:rPr lang="en-US" altLang="zh-CN" sz="1600" b="0" dirty="0">
                <a:solidFill>
                  <a:schemeClr val="bg2">
                    <a:lumMod val="50000"/>
                  </a:schemeClr>
                </a:solidFill>
                <a:latin typeface="+mn-lt"/>
                <a:ea typeface="+mn-ea"/>
                <a:cs typeface="+mn-ea"/>
                <a:sym typeface="+mn-lt"/>
              </a:rPr>
              <a:t>When we visit </a:t>
            </a:r>
            <a:r>
              <a:rPr lang="en-US" altLang="zh-CN" sz="1600" b="0" dirty="0" err="1">
                <a:solidFill>
                  <a:schemeClr val="bg2">
                    <a:lumMod val="50000"/>
                  </a:schemeClr>
                </a:solidFill>
                <a:latin typeface="+mn-lt"/>
                <a:ea typeface="+mn-ea"/>
                <a:cs typeface="+mn-ea"/>
                <a:sym typeface="+mn-lt"/>
              </a:rPr>
              <a:t>baidu</a:t>
            </a:r>
            <a:r>
              <a:rPr lang="en-US" altLang="zh-CN" sz="1600" b="0" dirty="0">
                <a:solidFill>
                  <a:schemeClr val="bg2">
                    <a:lumMod val="50000"/>
                  </a:schemeClr>
                </a:solidFill>
                <a:latin typeface="+mn-lt"/>
                <a:ea typeface="+mn-ea"/>
                <a:cs typeface="+mn-ea"/>
                <a:sym typeface="+mn-lt"/>
              </a:rPr>
              <a:t>, the last 80 port can usually be omitted</a:t>
            </a:r>
            <a:endParaRPr lang="zh-CN" altLang="en-US" sz="1600" b="0" dirty="0">
              <a:solidFill>
                <a:schemeClr val="bg2">
                  <a:lumMod val="50000"/>
                </a:schemeClr>
              </a:solidFill>
              <a:latin typeface="+mn-lt"/>
              <a:ea typeface="+mn-ea"/>
              <a:cs typeface="+mn-ea"/>
              <a:sym typeface="+mn-lt"/>
            </a:endParaRPr>
          </a:p>
        </p:txBody>
      </p:sp>
      <p:pic>
        <p:nvPicPr>
          <p:cNvPr id="4" name="图片 3">
            <a:extLst>
              <a:ext uri="{FF2B5EF4-FFF2-40B4-BE49-F238E27FC236}">
                <a16:creationId xmlns:a16="http://schemas.microsoft.com/office/drawing/2014/main" id="{A3C9A683-475D-37FD-01BE-75162AA61D7E}"/>
              </a:ext>
            </a:extLst>
          </p:cNvPr>
          <p:cNvPicPr>
            <a:picLocks noChangeAspect="1"/>
          </p:cNvPicPr>
          <p:nvPr/>
        </p:nvPicPr>
        <p:blipFill>
          <a:blip r:embed="rId4"/>
          <a:stretch>
            <a:fillRect/>
          </a:stretch>
        </p:blipFill>
        <p:spPr>
          <a:xfrm>
            <a:off x="273365" y="1614260"/>
            <a:ext cx="4912806" cy="3987689"/>
          </a:xfrm>
          <a:prstGeom prst="rect">
            <a:avLst/>
          </a:prstGeom>
        </p:spPr>
      </p:pic>
      <p:sp>
        <p:nvSpPr>
          <p:cNvPr id="5" name="文本框 4">
            <a:extLst>
              <a:ext uri="{FF2B5EF4-FFF2-40B4-BE49-F238E27FC236}">
                <a16:creationId xmlns:a16="http://schemas.microsoft.com/office/drawing/2014/main" id="{252D9999-CD4A-B70D-E150-C5DF47903B0C}"/>
              </a:ext>
            </a:extLst>
          </p:cNvPr>
          <p:cNvSpPr txBox="1"/>
          <p:nvPr/>
        </p:nvSpPr>
        <p:spPr>
          <a:xfrm>
            <a:off x="122360" y="170485"/>
            <a:ext cx="6226918" cy="400110"/>
          </a:xfrm>
          <a:prstGeom prst="rect">
            <a:avLst/>
          </a:prstGeom>
          <a:noFill/>
        </p:spPr>
        <p:txBody>
          <a:bodyPr wrap="square" rtlCol="0">
            <a:spAutoFit/>
          </a:bodyPr>
          <a:lstStyle/>
          <a:p>
            <a:r>
              <a:rPr lang="en-US" altLang="zh-CN" sz="2000" b="1" dirty="0">
                <a:cs typeface="+mn-ea"/>
                <a:sym typeface="+mn-lt"/>
              </a:rPr>
              <a:t>Lab </a:t>
            </a:r>
            <a:r>
              <a:rPr lang="en-US" altLang="zh-CN" sz="2000" b="1" dirty="0" err="1">
                <a:cs typeface="+mn-ea"/>
                <a:sym typeface="+mn-lt"/>
              </a:rPr>
              <a:t>Process:Bad</a:t>
            </a:r>
            <a:r>
              <a:rPr lang="en-US" altLang="zh-CN" sz="2000" b="1" dirty="0">
                <a:cs typeface="+mn-ea"/>
                <a:sym typeface="+mn-lt"/>
              </a:rPr>
              <a:t> TCP three-hand-shaking</a:t>
            </a:r>
            <a:endParaRPr lang="zh-CN" altLang="en-US" sz="2000" b="1" dirty="0">
              <a:cs typeface="+mn-ea"/>
              <a:sym typeface="+mn-lt"/>
            </a:endParaRPr>
          </a:p>
        </p:txBody>
      </p:sp>
      <p:pic>
        <p:nvPicPr>
          <p:cNvPr id="7" name="图形 6" descr="箭头轻微弯曲">
            <a:extLst>
              <a:ext uri="{FF2B5EF4-FFF2-40B4-BE49-F238E27FC236}">
                <a16:creationId xmlns:a16="http://schemas.microsoft.com/office/drawing/2014/main" id="{F82A42F5-E71F-6004-4D61-4C8AA7CB19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192634">
            <a:off x="666420" y="2118663"/>
            <a:ext cx="5661222" cy="701838"/>
          </a:xfrm>
          <a:prstGeom prst="rect">
            <a:avLst/>
          </a:prstGeom>
        </p:spPr>
      </p:pic>
      <p:sp>
        <p:nvSpPr>
          <p:cNvPr id="9" name="文本框 8">
            <a:extLst>
              <a:ext uri="{FF2B5EF4-FFF2-40B4-BE49-F238E27FC236}">
                <a16:creationId xmlns:a16="http://schemas.microsoft.com/office/drawing/2014/main" id="{88C06C3C-DF1C-11CC-337F-48658692622C}"/>
              </a:ext>
            </a:extLst>
          </p:cNvPr>
          <p:cNvSpPr txBox="1"/>
          <p:nvPr/>
        </p:nvSpPr>
        <p:spPr>
          <a:xfrm>
            <a:off x="5833381" y="1614260"/>
            <a:ext cx="4383807" cy="830997"/>
          </a:xfrm>
          <a:prstGeom prst="rect">
            <a:avLst/>
          </a:prstGeom>
          <a:noFill/>
        </p:spPr>
        <p:txBody>
          <a:bodyPr wrap="square" rtlCol="0">
            <a:spAutoFit/>
          </a:bodyPr>
          <a:lstStyle/>
          <a:p>
            <a:r>
              <a:rPr lang="en-US" altLang="zh-CN" sz="1600" dirty="0">
                <a:solidFill>
                  <a:schemeClr val="accent1"/>
                </a:solidFill>
                <a:cs typeface="+mn-ea"/>
                <a:sym typeface="+mn-lt"/>
              </a:rPr>
              <a:t>wrong server’s port    ---&gt; Unsuccessful TCP connection ---&gt;</a:t>
            </a:r>
          </a:p>
          <a:p>
            <a:r>
              <a:rPr lang="en-US" altLang="zh-CN" sz="1600" dirty="0">
                <a:solidFill>
                  <a:schemeClr val="accent1"/>
                </a:solidFill>
                <a:cs typeface="+mn-ea"/>
                <a:sym typeface="+mn-lt"/>
              </a:rPr>
              <a:t>Bad three-hand-shaking</a:t>
            </a:r>
            <a:endParaRPr lang="zh-CN" altLang="en-US" sz="1600" dirty="0">
              <a:solidFill>
                <a:schemeClr val="accent1"/>
              </a:solidFill>
              <a:cs typeface="+mn-ea"/>
              <a:sym typeface="+mn-lt"/>
            </a:endParaRPr>
          </a:p>
        </p:txBody>
      </p:sp>
      <p:pic>
        <p:nvPicPr>
          <p:cNvPr id="11" name="图片 10">
            <a:extLst>
              <a:ext uri="{FF2B5EF4-FFF2-40B4-BE49-F238E27FC236}">
                <a16:creationId xmlns:a16="http://schemas.microsoft.com/office/drawing/2014/main" id="{CBAA5A59-BC90-43B3-B8C5-5CF687F01668}"/>
              </a:ext>
            </a:extLst>
          </p:cNvPr>
          <p:cNvPicPr>
            <a:picLocks noChangeAspect="1"/>
          </p:cNvPicPr>
          <p:nvPr/>
        </p:nvPicPr>
        <p:blipFill rotWithShape="1">
          <a:blip r:embed="rId7"/>
          <a:srcRect l="15446" r="12732"/>
          <a:stretch/>
        </p:blipFill>
        <p:spPr>
          <a:xfrm>
            <a:off x="5864207" y="3096131"/>
            <a:ext cx="5787550" cy="1023945"/>
          </a:xfrm>
          <a:prstGeom prst="rect">
            <a:avLst/>
          </a:prstGeom>
        </p:spPr>
      </p:pic>
      <p:sp>
        <p:nvSpPr>
          <p:cNvPr id="12" name="文本框 11">
            <a:extLst>
              <a:ext uri="{FF2B5EF4-FFF2-40B4-BE49-F238E27FC236}">
                <a16:creationId xmlns:a16="http://schemas.microsoft.com/office/drawing/2014/main" id="{E6AB2F79-0B30-38FE-0707-87A066FF26CF}"/>
              </a:ext>
            </a:extLst>
          </p:cNvPr>
          <p:cNvSpPr txBox="1"/>
          <p:nvPr/>
        </p:nvSpPr>
        <p:spPr>
          <a:xfrm>
            <a:off x="5864207" y="4262268"/>
            <a:ext cx="2836282" cy="707886"/>
          </a:xfrm>
          <a:prstGeom prst="rect">
            <a:avLst/>
          </a:prstGeom>
          <a:noFill/>
        </p:spPr>
        <p:txBody>
          <a:bodyPr wrap="square" rtlCol="0">
            <a:spAutoFit/>
          </a:bodyPr>
          <a:lstStyle/>
          <a:p>
            <a:r>
              <a:rPr lang="en-US" altLang="zh-CN" sz="2000" dirty="0">
                <a:solidFill>
                  <a:schemeClr val="accent5">
                    <a:lumMod val="60000"/>
                    <a:lumOff val="40000"/>
                  </a:schemeClr>
                </a:solidFill>
                <a:cs typeface="+mn-ea"/>
                <a:sym typeface="+mn-lt"/>
              </a:rPr>
              <a:t>No</a:t>
            </a:r>
            <a:r>
              <a:rPr lang="zh-CN" altLang="en-US" sz="2000" dirty="0">
                <a:solidFill>
                  <a:schemeClr val="accent5">
                    <a:lumMod val="60000"/>
                    <a:lumOff val="40000"/>
                  </a:schemeClr>
                </a:solidFill>
                <a:cs typeface="+mn-ea"/>
                <a:sym typeface="+mn-lt"/>
              </a:rPr>
              <a:t> </a:t>
            </a:r>
            <a:r>
              <a:rPr lang="en-US" altLang="zh-CN" sz="2000" dirty="0">
                <a:solidFill>
                  <a:schemeClr val="accent5">
                    <a:lumMod val="60000"/>
                    <a:lumOff val="40000"/>
                  </a:schemeClr>
                </a:solidFill>
                <a:cs typeface="+mn-ea"/>
                <a:sym typeface="+mn-lt"/>
              </a:rPr>
              <a:t>response. Repeat five times</a:t>
            </a:r>
          </a:p>
        </p:txBody>
      </p:sp>
      <p:pic>
        <p:nvPicPr>
          <p:cNvPr id="3" name="图形 2" descr="箭头轻微弯曲">
            <a:extLst>
              <a:ext uri="{FF2B5EF4-FFF2-40B4-BE49-F238E27FC236}">
                <a16:creationId xmlns:a16="http://schemas.microsoft.com/office/drawing/2014/main" id="{60EB1E89-57CA-2464-39BC-7482993BE4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40110">
            <a:off x="557773" y="4617492"/>
            <a:ext cx="4134301" cy="563602"/>
          </a:xfrm>
          <a:prstGeom prst="rect">
            <a:avLst/>
          </a:prstGeom>
        </p:spPr>
      </p:pic>
      <p:sp>
        <p:nvSpPr>
          <p:cNvPr id="6" name="文本框 5">
            <a:extLst>
              <a:ext uri="{FF2B5EF4-FFF2-40B4-BE49-F238E27FC236}">
                <a16:creationId xmlns:a16="http://schemas.microsoft.com/office/drawing/2014/main" id="{D0B18552-5CFA-E30E-ED24-D6E76F3FDB36}"/>
              </a:ext>
            </a:extLst>
          </p:cNvPr>
          <p:cNvSpPr txBox="1"/>
          <p:nvPr/>
        </p:nvSpPr>
        <p:spPr>
          <a:xfrm>
            <a:off x="4123013" y="5979189"/>
            <a:ext cx="6022994" cy="338554"/>
          </a:xfrm>
          <a:prstGeom prst="rect">
            <a:avLst/>
          </a:prstGeom>
          <a:noFill/>
        </p:spPr>
        <p:txBody>
          <a:bodyPr wrap="square" rtlCol="0">
            <a:spAutoFit/>
          </a:bodyPr>
          <a:lstStyle/>
          <a:p>
            <a:r>
              <a:rPr lang="en-US" altLang="zh-CN" sz="1600" dirty="0">
                <a:solidFill>
                  <a:schemeClr val="accent2">
                    <a:lumMod val="50000"/>
                  </a:schemeClr>
                </a:solidFill>
                <a:cs typeface="+mn-ea"/>
                <a:sym typeface="+mn-lt"/>
              </a:rPr>
              <a:t>The obtained server IP address is used as a filter.</a:t>
            </a:r>
            <a:endParaRPr lang="zh-CN" altLang="en-US" sz="1600" dirty="0">
              <a:solidFill>
                <a:schemeClr val="accent2">
                  <a:lumMod val="50000"/>
                </a:schemeClr>
              </a:solidFill>
              <a:cs typeface="+mn-ea"/>
              <a:sym typeface="+mn-lt"/>
            </a:endParaRPr>
          </a:p>
        </p:txBody>
      </p:sp>
    </p:spTree>
    <p:extLst>
      <p:ext uri="{BB962C8B-B14F-4D97-AF65-F5344CB8AC3E}">
        <p14:creationId xmlns:p14="http://schemas.microsoft.com/office/powerpoint/2010/main" val="1315598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93670" y="2400680"/>
            <a:ext cx="4660900" cy="1256906"/>
          </a:xfrm>
        </p:spPr>
        <p:txBody>
          <a:bodyPr wrap="square">
            <a:normAutofit/>
          </a:bodyPr>
          <a:lstStyle/>
          <a:p>
            <a:pPr lvl="0"/>
            <a:r>
              <a:rPr lang="en-US" sz="3600" dirty="0">
                <a:latin typeface="+mn-lt"/>
                <a:ea typeface="+mn-ea"/>
                <a:cs typeface="+mn-ea"/>
                <a:sym typeface="+mn-lt"/>
              </a:rPr>
              <a:t>03.ARP</a:t>
            </a:r>
            <a:r>
              <a:rPr lang="zh-CN" altLang="en-US" sz="3600" dirty="0">
                <a:latin typeface="+mn-lt"/>
                <a:ea typeface="+mn-ea"/>
                <a:cs typeface="+mn-ea"/>
                <a:sym typeface="+mn-lt"/>
              </a:rPr>
              <a:t>（</a:t>
            </a:r>
            <a:r>
              <a:rPr lang="en-US" altLang="zh-CN" sz="3600" dirty="0">
                <a:latin typeface="+mn-lt"/>
                <a:ea typeface="+mn-ea"/>
                <a:cs typeface="+mn-ea"/>
                <a:sym typeface="+mn-lt"/>
              </a:rPr>
              <a:t>Address Resolution Protocol</a:t>
            </a:r>
            <a:r>
              <a:rPr lang="zh-CN" altLang="en-US" sz="3600" dirty="0">
                <a:latin typeface="+mn-lt"/>
                <a:ea typeface="+mn-ea"/>
                <a:cs typeface="+mn-ea"/>
                <a:sym typeface="+mn-lt"/>
              </a:rPr>
              <a:t>）</a:t>
            </a:r>
            <a:endParaRPr lang="en-US" sz="3600" dirty="0">
              <a:latin typeface="+mn-lt"/>
              <a:ea typeface="+mn-ea"/>
              <a:cs typeface="+mn-ea"/>
              <a:sym typeface="+mn-lt"/>
            </a:endParaRPr>
          </a:p>
        </p:txBody>
      </p:sp>
    </p:spTree>
    <p:custDataLst>
      <p:tags r:id="rId1"/>
    </p:custDataLst>
    <p:extLst>
      <p:ext uri="{BB962C8B-B14F-4D97-AF65-F5344CB8AC3E}">
        <p14:creationId xmlns:p14="http://schemas.microsoft.com/office/powerpoint/2010/main" val="142252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75559" y="466855"/>
            <a:ext cx="5435600" cy="2804796"/>
          </a:xfrm>
        </p:spPr>
        <p:txBody>
          <a:bodyPr wrap="square">
            <a:normAutofit/>
          </a:bodyPr>
          <a:lstStyle/>
          <a:p>
            <a:pPr lvl="0"/>
            <a:r>
              <a:rPr lang="en-US" dirty="0">
                <a:latin typeface="+mn-lt"/>
                <a:ea typeface="+mn-ea"/>
                <a:cs typeface="+mn-ea"/>
                <a:sym typeface="+mn-lt"/>
              </a:rPr>
              <a:t>N</a:t>
            </a:r>
            <a:r>
              <a:rPr lang="en-US" altLang="zh-CN" dirty="0">
                <a:latin typeface="+mn-lt"/>
                <a:ea typeface="+mn-ea"/>
                <a:cs typeface="+mn-ea"/>
                <a:sym typeface="+mn-lt"/>
              </a:rPr>
              <a:t>etwork Traffic Analysis(</a:t>
            </a:r>
            <a:r>
              <a:rPr lang="en-US" altLang="zh-CN" dirty="0" err="1">
                <a:latin typeface="+mn-lt"/>
                <a:ea typeface="+mn-ea"/>
                <a:cs typeface="+mn-ea"/>
                <a:sym typeface="+mn-lt"/>
              </a:rPr>
              <a:t>wireshark</a:t>
            </a:r>
            <a:r>
              <a:rPr lang="en-US" altLang="zh-CN" dirty="0">
                <a:latin typeface="+mn-lt"/>
                <a:ea typeface="+mn-ea"/>
                <a:cs typeface="+mn-ea"/>
                <a:sym typeface="+mn-lt"/>
              </a:rPr>
              <a:t>) Overview</a:t>
            </a:r>
            <a:endParaRPr lang="en-US" dirty="0">
              <a:latin typeface="+mn-lt"/>
              <a:ea typeface="+mn-ea"/>
              <a:cs typeface="+mn-ea"/>
              <a:sym typeface="+mn-lt"/>
            </a:endParaRPr>
          </a:p>
        </p:txBody>
      </p:sp>
      <p:sp>
        <p:nvSpPr>
          <p:cNvPr id="9" name="Subtitle 8"/>
          <p:cNvSpPr>
            <a:spLocks noGrp="1"/>
          </p:cNvSpPr>
          <p:nvPr>
            <p:ph type="subTitle" sz="quarter" idx="1"/>
          </p:nvPr>
        </p:nvSpPr>
        <p:spPr>
          <a:xfrm>
            <a:off x="660400" y="3586350"/>
            <a:ext cx="4673600" cy="2088631"/>
          </a:xfrm>
        </p:spPr>
        <p:txBody>
          <a:bodyPr wrap="square">
            <a:noAutofit/>
          </a:bodyPr>
          <a:lstStyle/>
          <a:p>
            <a:pPr lvl="0"/>
            <a:r>
              <a:rPr lang="en-US" sz="2400" dirty="0">
                <a:latin typeface="+mn-lt"/>
                <a:cs typeface="+mn-ea"/>
                <a:sym typeface="+mn-lt"/>
              </a:rPr>
              <a:t>S</a:t>
            </a:r>
            <a:r>
              <a:rPr lang="en-US" altLang="zh-CN" sz="2400" dirty="0">
                <a:latin typeface="+mn-lt"/>
                <a:cs typeface="+mn-ea"/>
                <a:sym typeface="+mn-lt"/>
              </a:rPr>
              <a:t>peakers:</a:t>
            </a:r>
          </a:p>
          <a:p>
            <a:pPr lvl="0"/>
            <a:r>
              <a:rPr lang="en-US" altLang="zh-CN" sz="2400" dirty="0">
                <a:latin typeface="+mn-lt"/>
                <a:cs typeface="+mn-ea"/>
                <a:sym typeface="+mn-lt"/>
              </a:rPr>
              <a:t>Mohammed Ali (</a:t>
            </a:r>
            <a:r>
              <a:rPr lang="ja-JP" altLang="en-US" sz="2400">
                <a:latin typeface="+mn-lt"/>
                <a:cs typeface="+mn-ea"/>
                <a:sym typeface="+mn-lt"/>
              </a:rPr>
              <a:t>阿里</a:t>
            </a:r>
            <a:r>
              <a:rPr lang="en-US" altLang="ja-JP" sz="2400" dirty="0">
                <a:latin typeface="+mn-lt"/>
                <a:cs typeface="+mn-ea"/>
                <a:sym typeface="+mn-lt"/>
              </a:rPr>
              <a:t>)</a:t>
            </a:r>
            <a:endParaRPr lang="en-US" altLang="zh-CN" sz="2400" dirty="0">
              <a:latin typeface="+mn-lt"/>
              <a:cs typeface="+mn-ea"/>
              <a:sym typeface="+mn-lt"/>
            </a:endParaRPr>
          </a:p>
          <a:p>
            <a:pPr lvl="0"/>
            <a:r>
              <a:rPr lang="zh-CN" altLang="en-US" sz="2400" dirty="0">
                <a:latin typeface="+mn-lt"/>
                <a:cs typeface="+mn-ea"/>
                <a:sym typeface="+mn-lt"/>
              </a:rPr>
              <a:t>姚佳乐</a:t>
            </a:r>
            <a:r>
              <a:rPr lang="en-US" altLang="zh-CN" sz="2400" dirty="0">
                <a:latin typeface="+mn-lt"/>
                <a:cs typeface="+mn-ea"/>
                <a:sym typeface="+mn-lt"/>
              </a:rPr>
              <a:t>   </a:t>
            </a:r>
            <a:r>
              <a:rPr lang="zh-CN" altLang="en-US" sz="2400" dirty="0">
                <a:latin typeface="+mn-lt"/>
                <a:cs typeface="+mn-ea"/>
                <a:sym typeface="+mn-lt"/>
              </a:rPr>
              <a:t>刘钊铖</a:t>
            </a:r>
            <a:endParaRPr lang="en-US" altLang="zh-CN" sz="2400" dirty="0">
              <a:latin typeface="+mn-lt"/>
              <a:cs typeface="+mn-ea"/>
              <a:sym typeface="+mn-lt"/>
            </a:endParaRPr>
          </a:p>
          <a:p>
            <a:pPr lvl="0"/>
            <a:r>
              <a:rPr lang="zh-CN" altLang="en-US" sz="2400" dirty="0">
                <a:latin typeface="+mn-lt"/>
                <a:cs typeface="+mn-ea"/>
                <a:sym typeface="+mn-lt"/>
              </a:rPr>
              <a:t>王礼昇</a:t>
            </a:r>
            <a:r>
              <a:rPr lang="en-US" altLang="zh-CN" sz="2400" dirty="0">
                <a:latin typeface="+mn-lt"/>
                <a:cs typeface="+mn-ea"/>
                <a:sym typeface="+mn-lt"/>
              </a:rPr>
              <a:t>   </a:t>
            </a:r>
            <a:r>
              <a:rPr lang="zh-CN" altLang="en-US" sz="2400" dirty="0">
                <a:latin typeface="+mn-lt"/>
                <a:cs typeface="+mn-ea"/>
                <a:sym typeface="+mn-lt"/>
              </a:rPr>
              <a:t>程嘉豪</a:t>
            </a:r>
            <a:endParaRPr lang="en-US" altLang="zh-CN" sz="2400" dirty="0">
              <a:latin typeface="+mn-lt"/>
              <a:cs typeface="+mn-ea"/>
              <a:sym typeface="+mn-lt"/>
            </a:endParaRPr>
          </a:p>
          <a:p>
            <a:pPr lvl="0"/>
            <a:endParaRPr lang="en-US" altLang="zh-CN" sz="2400" dirty="0">
              <a:latin typeface="+mn-lt"/>
              <a:cs typeface="+mn-ea"/>
              <a:sym typeface="+mn-lt"/>
            </a:endParaRPr>
          </a:p>
        </p:txBody>
      </p:sp>
    </p:spTree>
    <p:custDataLst>
      <p:tags r:id="rId1"/>
    </p:custDataLst>
    <p:extLst>
      <p:ext uri="{BB962C8B-B14F-4D97-AF65-F5344CB8AC3E}">
        <p14:creationId xmlns:p14="http://schemas.microsoft.com/office/powerpoint/2010/main" val="1009598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wrap="square">
            <a:normAutofit/>
          </a:bodyPr>
          <a:lstStyle/>
          <a:p>
            <a:pPr lvl="0"/>
            <a:r>
              <a:rPr lang="en-US" dirty="0">
                <a:latin typeface="+mn-lt"/>
                <a:ea typeface="+mn-ea"/>
                <a:cs typeface="+mn-ea"/>
                <a:sym typeface="+mn-lt"/>
              </a:rPr>
              <a:t>Introduction to ARP </a:t>
            </a:r>
          </a:p>
        </p:txBody>
      </p:sp>
      <p:sp>
        <p:nvSpPr>
          <p:cNvPr id="12" name="文本框 11">
            <a:extLst>
              <a:ext uri="{FF2B5EF4-FFF2-40B4-BE49-F238E27FC236}">
                <a16:creationId xmlns:a16="http://schemas.microsoft.com/office/drawing/2014/main" id="{31233045-0DA3-33AC-8E9E-F68BAF65980C}"/>
              </a:ext>
            </a:extLst>
          </p:cNvPr>
          <p:cNvSpPr txBox="1"/>
          <p:nvPr/>
        </p:nvSpPr>
        <p:spPr>
          <a:xfrm>
            <a:off x="784781" y="1521788"/>
            <a:ext cx="6143919" cy="1703030"/>
          </a:xfrm>
          <a:prstGeom prst="rect">
            <a:avLst/>
          </a:prstGeom>
          <a:noFill/>
        </p:spPr>
        <p:txBody>
          <a:bodyPr wrap="square">
            <a:spAutoFit/>
          </a:bodyPr>
          <a:lstStyle/>
          <a:p>
            <a:pPr>
              <a:lnSpc>
                <a:spcPct val="150000"/>
              </a:lnSpc>
            </a:pPr>
            <a:r>
              <a:rPr lang="zh-CN" altLang="en-US" dirty="0">
                <a:cs typeface="+mn-ea"/>
                <a:sym typeface="+mn-lt"/>
              </a:rPr>
              <a:t>ARP is responsible for </a:t>
            </a:r>
            <a:r>
              <a:rPr lang="zh-CN" altLang="en-US" b="1" dirty="0">
                <a:solidFill>
                  <a:srgbClr val="FF0000"/>
                </a:solidFill>
                <a:cs typeface="+mn-ea"/>
                <a:sym typeface="+mn-lt"/>
              </a:rPr>
              <a:t>mapping IP addresses to physical addresses</a:t>
            </a:r>
            <a:r>
              <a:rPr lang="zh-CN" altLang="en-US" dirty="0">
                <a:cs typeface="+mn-ea"/>
                <a:sym typeface="+mn-lt"/>
              </a:rPr>
              <a:t> (such as Ethernet MAC addresses). In practical communication, physical networks use hardware addresses to transmit packets. </a:t>
            </a:r>
            <a:endParaRPr lang="en-US" altLang="zh-CN" dirty="0">
              <a:cs typeface="+mn-ea"/>
              <a:sym typeface="+mn-lt"/>
            </a:endParaRPr>
          </a:p>
        </p:txBody>
      </p:sp>
      <p:pic>
        <p:nvPicPr>
          <p:cNvPr id="17" name="图片 16">
            <a:extLst>
              <a:ext uri="{FF2B5EF4-FFF2-40B4-BE49-F238E27FC236}">
                <a16:creationId xmlns:a16="http://schemas.microsoft.com/office/drawing/2014/main" id="{F708FFDD-570B-483E-8F5A-5B6EC317F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81" y="4059677"/>
            <a:ext cx="4818125" cy="1347784"/>
          </a:xfrm>
          <a:prstGeom prst="rect">
            <a:avLst/>
          </a:prstGeom>
        </p:spPr>
      </p:pic>
      <p:sp>
        <p:nvSpPr>
          <p:cNvPr id="18" name="文本框 17">
            <a:extLst>
              <a:ext uri="{FF2B5EF4-FFF2-40B4-BE49-F238E27FC236}">
                <a16:creationId xmlns:a16="http://schemas.microsoft.com/office/drawing/2014/main" id="{E039F7E2-353F-86A7-EA58-1AE04C9512EA}"/>
              </a:ext>
            </a:extLst>
          </p:cNvPr>
          <p:cNvSpPr txBox="1"/>
          <p:nvPr/>
        </p:nvSpPr>
        <p:spPr>
          <a:xfrm>
            <a:off x="5696933" y="3821601"/>
            <a:ext cx="6306532" cy="2031325"/>
          </a:xfrm>
          <a:prstGeom prst="rect">
            <a:avLst/>
          </a:prstGeom>
          <a:noFill/>
        </p:spPr>
        <p:txBody>
          <a:bodyPr wrap="square" rtlCol="0">
            <a:spAutoFit/>
          </a:bodyPr>
          <a:lstStyle/>
          <a:p>
            <a:pPr>
              <a:lnSpc>
                <a:spcPct val="150000"/>
              </a:lnSpc>
            </a:pPr>
            <a:r>
              <a:rPr lang="zh-CN" altLang="en-US" dirty="0">
                <a:cs typeface="+mn-ea"/>
                <a:sym typeface="+mn-lt"/>
              </a:rPr>
              <a:t>When IP packets are encapsulated into data link layer frames for transmission, it is necessary to </a:t>
            </a:r>
            <a:r>
              <a:rPr lang="zh-CN" altLang="en-US" b="1" dirty="0">
                <a:solidFill>
                  <a:srgbClr val="FF0000"/>
                </a:solidFill>
                <a:cs typeface="+mn-ea"/>
                <a:sym typeface="+mn-lt"/>
              </a:rPr>
              <a:t>convert the IP address into its corresponding hardware address</a:t>
            </a:r>
            <a:r>
              <a:rPr lang="zh-CN" altLang="en-US" dirty="0">
                <a:cs typeface="+mn-ea"/>
                <a:sym typeface="+mn-lt"/>
              </a:rPr>
              <a:t>. ARP </a:t>
            </a:r>
            <a:r>
              <a:rPr lang="en-US" altLang="zh-CN" dirty="0">
                <a:cs typeface="+mn-ea"/>
                <a:sym typeface="+mn-lt"/>
              </a:rPr>
              <a:t>dynamically </a:t>
            </a:r>
            <a:r>
              <a:rPr lang="zh-CN" altLang="en-US" dirty="0">
                <a:cs typeface="+mn-ea"/>
                <a:sym typeface="+mn-lt"/>
              </a:rPr>
              <a:t>completes this function.</a:t>
            </a:r>
          </a:p>
          <a:p>
            <a:endParaRPr lang="zh-CN" altLang="en-US" dirty="0">
              <a:cs typeface="+mn-ea"/>
              <a:sym typeface="+mn-lt"/>
            </a:endParaRPr>
          </a:p>
        </p:txBody>
      </p:sp>
      <p:pic>
        <p:nvPicPr>
          <p:cNvPr id="26" name="图片 25">
            <a:extLst>
              <a:ext uri="{FF2B5EF4-FFF2-40B4-BE49-F238E27FC236}">
                <a16:creationId xmlns:a16="http://schemas.microsoft.com/office/drawing/2014/main" id="{89722398-66AF-E83C-58A5-F8B8547C8692}"/>
              </a:ext>
            </a:extLst>
          </p:cNvPr>
          <p:cNvPicPr>
            <a:picLocks noChangeAspect="1"/>
          </p:cNvPicPr>
          <p:nvPr/>
        </p:nvPicPr>
        <p:blipFill rotWithShape="1">
          <a:blip r:embed="rId4">
            <a:extLst>
              <a:ext uri="{28A0092B-C50C-407E-A947-70E740481C1C}">
                <a14:useLocalDpi xmlns:a14="http://schemas.microsoft.com/office/drawing/2010/main" val="0"/>
              </a:ext>
            </a:extLst>
          </a:blip>
          <a:srcRect l="2998" t="31250" r="26931" b="16474"/>
          <a:stretch/>
        </p:blipFill>
        <p:spPr>
          <a:xfrm>
            <a:off x="6818068" y="1218227"/>
            <a:ext cx="4700832" cy="1974786"/>
          </a:xfrm>
          <a:prstGeom prst="rect">
            <a:avLst/>
          </a:prstGeom>
        </p:spPr>
      </p:pic>
    </p:spTree>
    <p:custDataLst>
      <p:tags r:id="rId1"/>
    </p:custDataLst>
    <p:extLst>
      <p:ext uri="{BB962C8B-B14F-4D97-AF65-F5344CB8AC3E}">
        <p14:creationId xmlns:p14="http://schemas.microsoft.com/office/powerpoint/2010/main" val="1006471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17BC7-660D-B25A-B9AC-24C2EA6EB8DD}"/>
              </a:ext>
            </a:extLst>
          </p:cNvPr>
          <p:cNvSpPr>
            <a:spLocks noGrp="1"/>
          </p:cNvSpPr>
          <p:nvPr>
            <p:ph type="title"/>
          </p:nvPr>
        </p:nvSpPr>
        <p:spPr/>
        <p:txBody>
          <a:bodyPr/>
          <a:lstStyle/>
          <a:p>
            <a:r>
              <a:rPr lang="en-US" altLang="zh-CN" dirty="0">
                <a:latin typeface="+mn-lt"/>
                <a:ea typeface="+mn-ea"/>
                <a:cs typeface="+mn-ea"/>
                <a:sym typeface="+mn-lt"/>
              </a:rPr>
              <a:t>ARP Workflow</a:t>
            </a:r>
            <a:endParaRPr lang="zh-CN" altLang="en-US" dirty="0">
              <a:latin typeface="+mn-lt"/>
              <a:ea typeface="+mn-ea"/>
              <a:cs typeface="+mn-ea"/>
              <a:sym typeface="+mn-lt"/>
            </a:endParaRPr>
          </a:p>
        </p:txBody>
      </p:sp>
      <p:pic>
        <p:nvPicPr>
          <p:cNvPr id="6" name="图片 5">
            <a:extLst>
              <a:ext uri="{FF2B5EF4-FFF2-40B4-BE49-F238E27FC236}">
                <a16:creationId xmlns:a16="http://schemas.microsoft.com/office/drawing/2014/main" id="{1256202C-1C11-85F5-5F28-22E0003EA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1859316"/>
            <a:ext cx="4818125" cy="1347784"/>
          </a:xfrm>
          <a:prstGeom prst="rect">
            <a:avLst/>
          </a:prstGeom>
        </p:spPr>
      </p:pic>
      <p:sp>
        <p:nvSpPr>
          <p:cNvPr id="7" name="文本框 6">
            <a:extLst>
              <a:ext uri="{FF2B5EF4-FFF2-40B4-BE49-F238E27FC236}">
                <a16:creationId xmlns:a16="http://schemas.microsoft.com/office/drawing/2014/main" id="{625D7171-9DBA-8D6E-174D-63E6E0DE831B}"/>
              </a:ext>
            </a:extLst>
          </p:cNvPr>
          <p:cNvSpPr txBox="1"/>
          <p:nvPr/>
        </p:nvSpPr>
        <p:spPr>
          <a:xfrm>
            <a:off x="726388" y="4037716"/>
            <a:ext cx="4383464" cy="1200329"/>
          </a:xfrm>
          <a:prstGeom prst="rect">
            <a:avLst/>
          </a:prstGeom>
          <a:noFill/>
        </p:spPr>
        <p:txBody>
          <a:bodyPr wrap="square" rtlCol="0">
            <a:spAutoFit/>
          </a:bodyPr>
          <a:lstStyle/>
          <a:p>
            <a:r>
              <a:rPr lang="en-US" altLang="zh-CN" dirty="0">
                <a:cs typeface="+mn-ea"/>
                <a:sym typeface="+mn-lt"/>
              </a:rPr>
              <a:t>Now if PC1 wants to send data to PC2, then it needs to find MAC address of PC2.</a:t>
            </a:r>
          </a:p>
          <a:p>
            <a:endParaRPr lang="zh-CN" altLang="en-US" dirty="0">
              <a:cs typeface="+mn-ea"/>
              <a:sym typeface="+mn-lt"/>
            </a:endParaRPr>
          </a:p>
        </p:txBody>
      </p:sp>
      <p:sp>
        <p:nvSpPr>
          <p:cNvPr id="8" name="文本框 7">
            <a:extLst>
              <a:ext uri="{FF2B5EF4-FFF2-40B4-BE49-F238E27FC236}">
                <a16:creationId xmlns:a16="http://schemas.microsoft.com/office/drawing/2014/main" id="{BF73276B-1206-51A9-DD2E-E4E9A27DAECE}"/>
              </a:ext>
            </a:extLst>
          </p:cNvPr>
          <p:cNvSpPr txBox="1"/>
          <p:nvPr/>
        </p:nvSpPr>
        <p:spPr>
          <a:xfrm>
            <a:off x="5901178" y="982355"/>
            <a:ext cx="4722829" cy="1538883"/>
          </a:xfrm>
          <a:prstGeom prst="rect">
            <a:avLst/>
          </a:prstGeom>
          <a:noFill/>
        </p:spPr>
        <p:txBody>
          <a:bodyPr wrap="square" rtlCol="0">
            <a:spAutoFit/>
          </a:bodyPr>
          <a:lstStyle/>
          <a:p>
            <a:r>
              <a:rPr lang="en-US" altLang="zh-CN" sz="2000" b="1" dirty="0">
                <a:cs typeface="+mn-ea"/>
                <a:sym typeface="+mn-lt"/>
              </a:rPr>
              <a:t>Step1</a:t>
            </a:r>
          </a:p>
          <a:p>
            <a:endParaRPr lang="en-US" altLang="zh-CN" sz="2000" b="1" dirty="0">
              <a:cs typeface="+mn-ea"/>
              <a:sym typeface="+mn-lt"/>
            </a:endParaRPr>
          </a:p>
          <a:p>
            <a:r>
              <a:rPr lang="en-US" altLang="zh-CN" dirty="0">
                <a:cs typeface="+mn-ea"/>
                <a:sym typeface="+mn-lt"/>
              </a:rPr>
              <a:t>PC1 checks its local ARP cache table.</a:t>
            </a:r>
          </a:p>
          <a:p>
            <a:r>
              <a:rPr lang="en-US" altLang="zh-CN" dirty="0">
                <a:cs typeface="+mn-ea"/>
                <a:sym typeface="+mn-lt"/>
              </a:rPr>
              <a:t>If PC1 find the corresponding entry in cache table, it’s fine. Otherwise go to step 2.</a:t>
            </a:r>
            <a:endParaRPr lang="zh-CN" altLang="en-US" dirty="0">
              <a:cs typeface="+mn-ea"/>
              <a:sym typeface="+mn-lt"/>
            </a:endParaRPr>
          </a:p>
        </p:txBody>
      </p:sp>
      <p:sp>
        <p:nvSpPr>
          <p:cNvPr id="9" name="文本框 8">
            <a:extLst>
              <a:ext uri="{FF2B5EF4-FFF2-40B4-BE49-F238E27FC236}">
                <a16:creationId xmlns:a16="http://schemas.microsoft.com/office/drawing/2014/main" id="{2AF799AE-58DA-0C26-BFE2-C4B2797CD9A7}"/>
              </a:ext>
            </a:extLst>
          </p:cNvPr>
          <p:cNvSpPr txBox="1"/>
          <p:nvPr/>
        </p:nvSpPr>
        <p:spPr>
          <a:xfrm>
            <a:off x="5901178" y="2620208"/>
            <a:ext cx="4489889" cy="1815882"/>
          </a:xfrm>
          <a:prstGeom prst="rect">
            <a:avLst/>
          </a:prstGeom>
          <a:noFill/>
        </p:spPr>
        <p:txBody>
          <a:bodyPr wrap="square" rtlCol="0">
            <a:spAutoFit/>
          </a:bodyPr>
          <a:lstStyle/>
          <a:p>
            <a:r>
              <a:rPr lang="en-US" altLang="zh-CN" sz="2000" b="1" dirty="0">
                <a:cs typeface="+mn-ea"/>
                <a:sym typeface="+mn-lt"/>
              </a:rPr>
              <a:t>Step2</a:t>
            </a:r>
          </a:p>
          <a:p>
            <a:endParaRPr lang="en-US" altLang="zh-CN" sz="2000" b="1" dirty="0">
              <a:cs typeface="+mn-ea"/>
              <a:sym typeface="+mn-lt"/>
            </a:endParaRPr>
          </a:p>
          <a:p>
            <a:r>
              <a:rPr lang="en-US" altLang="zh-CN" dirty="0">
                <a:cs typeface="+mn-ea"/>
                <a:sym typeface="+mn-lt"/>
              </a:rPr>
              <a:t>PC1 </a:t>
            </a:r>
            <a:r>
              <a:rPr lang="en-US" altLang="zh-CN" b="1" dirty="0">
                <a:solidFill>
                  <a:srgbClr val="FF0000"/>
                </a:solidFill>
                <a:cs typeface="+mn-ea"/>
                <a:sym typeface="+mn-lt"/>
              </a:rPr>
              <a:t>broadcasts </a:t>
            </a:r>
            <a:r>
              <a:rPr lang="en-US" altLang="zh-CN" dirty="0">
                <a:cs typeface="+mn-ea"/>
                <a:sym typeface="+mn-lt"/>
              </a:rPr>
              <a:t>the ARP request frame to all hosts in the local network. The frame includes PC1’s IP address and MAC address</a:t>
            </a:r>
            <a:endParaRPr lang="zh-CN" altLang="en-US" dirty="0">
              <a:cs typeface="+mn-ea"/>
              <a:sym typeface="+mn-lt"/>
            </a:endParaRPr>
          </a:p>
        </p:txBody>
      </p:sp>
      <p:sp>
        <p:nvSpPr>
          <p:cNvPr id="10" name="文本框 9">
            <a:extLst>
              <a:ext uri="{FF2B5EF4-FFF2-40B4-BE49-F238E27FC236}">
                <a16:creationId xmlns:a16="http://schemas.microsoft.com/office/drawing/2014/main" id="{75F8D06F-59EB-C37B-47DF-1B61AB156A55}"/>
              </a:ext>
            </a:extLst>
          </p:cNvPr>
          <p:cNvSpPr txBox="1"/>
          <p:nvPr/>
        </p:nvSpPr>
        <p:spPr>
          <a:xfrm>
            <a:off x="5901178" y="4535061"/>
            <a:ext cx="4609707" cy="1200329"/>
          </a:xfrm>
          <a:prstGeom prst="rect">
            <a:avLst/>
          </a:prstGeom>
          <a:noFill/>
        </p:spPr>
        <p:txBody>
          <a:bodyPr wrap="square" rtlCol="0">
            <a:spAutoFit/>
          </a:bodyPr>
          <a:lstStyle/>
          <a:p>
            <a:r>
              <a:rPr lang="en-US" altLang="zh-CN" dirty="0">
                <a:cs typeface="+mn-ea"/>
                <a:sym typeface="+mn-lt"/>
              </a:rPr>
              <a:t>Each host checks if the requested IP address matches its own IP address. If no, it adds PC1’s IP and MAC address to local cache table and ignore the request.</a:t>
            </a:r>
            <a:endParaRPr lang="zh-CN" altLang="en-US" dirty="0">
              <a:cs typeface="+mn-ea"/>
              <a:sym typeface="+mn-lt"/>
            </a:endParaRPr>
          </a:p>
        </p:txBody>
      </p:sp>
    </p:spTree>
    <p:extLst>
      <p:ext uri="{BB962C8B-B14F-4D97-AF65-F5344CB8AC3E}">
        <p14:creationId xmlns:p14="http://schemas.microsoft.com/office/powerpoint/2010/main" val="1813319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17BC7-660D-B25A-B9AC-24C2EA6EB8DD}"/>
              </a:ext>
            </a:extLst>
          </p:cNvPr>
          <p:cNvSpPr>
            <a:spLocks noGrp="1"/>
          </p:cNvSpPr>
          <p:nvPr>
            <p:ph type="title"/>
          </p:nvPr>
        </p:nvSpPr>
        <p:spPr/>
        <p:txBody>
          <a:bodyPr/>
          <a:lstStyle/>
          <a:p>
            <a:r>
              <a:rPr lang="en-US" altLang="zh-CN" dirty="0">
                <a:latin typeface="+mn-lt"/>
                <a:ea typeface="+mn-ea"/>
                <a:cs typeface="+mn-ea"/>
                <a:sym typeface="+mn-lt"/>
              </a:rPr>
              <a:t>ARP Workflow</a:t>
            </a:r>
            <a:endParaRPr lang="zh-CN" altLang="en-US" dirty="0">
              <a:latin typeface="+mn-lt"/>
              <a:ea typeface="+mn-ea"/>
              <a:cs typeface="+mn-ea"/>
              <a:sym typeface="+mn-lt"/>
            </a:endParaRPr>
          </a:p>
        </p:txBody>
      </p:sp>
      <p:pic>
        <p:nvPicPr>
          <p:cNvPr id="6" name="图片 5">
            <a:extLst>
              <a:ext uri="{FF2B5EF4-FFF2-40B4-BE49-F238E27FC236}">
                <a16:creationId xmlns:a16="http://schemas.microsoft.com/office/drawing/2014/main" id="{1256202C-1C11-85F5-5F28-22E0003EA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1859316"/>
            <a:ext cx="4818125" cy="1347784"/>
          </a:xfrm>
          <a:prstGeom prst="rect">
            <a:avLst/>
          </a:prstGeom>
        </p:spPr>
      </p:pic>
      <p:sp>
        <p:nvSpPr>
          <p:cNvPr id="7" name="文本框 6">
            <a:extLst>
              <a:ext uri="{FF2B5EF4-FFF2-40B4-BE49-F238E27FC236}">
                <a16:creationId xmlns:a16="http://schemas.microsoft.com/office/drawing/2014/main" id="{625D7171-9DBA-8D6E-174D-63E6E0DE831B}"/>
              </a:ext>
            </a:extLst>
          </p:cNvPr>
          <p:cNvSpPr txBox="1"/>
          <p:nvPr/>
        </p:nvSpPr>
        <p:spPr>
          <a:xfrm>
            <a:off x="726388" y="4037716"/>
            <a:ext cx="4383464" cy="1200329"/>
          </a:xfrm>
          <a:prstGeom prst="rect">
            <a:avLst/>
          </a:prstGeom>
          <a:noFill/>
        </p:spPr>
        <p:txBody>
          <a:bodyPr wrap="square" rtlCol="0">
            <a:spAutoFit/>
          </a:bodyPr>
          <a:lstStyle/>
          <a:p>
            <a:r>
              <a:rPr lang="en-US" altLang="zh-CN" dirty="0">
                <a:cs typeface="+mn-ea"/>
                <a:sym typeface="+mn-lt"/>
              </a:rPr>
              <a:t>Now if PC1 wants to send data to PC2, then it needs to find MAC address of PC2.</a:t>
            </a:r>
          </a:p>
          <a:p>
            <a:endParaRPr lang="zh-CN" altLang="en-US" dirty="0">
              <a:cs typeface="+mn-ea"/>
              <a:sym typeface="+mn-lt"/>
            </a:endParaRPr>
          </a:p>
        </p:txBody>
      </p:sp>
      <p:sp>
        <p:nvSpPr>
          <p:cNvPr id="11" name="文本框 10">
            <a:extLst>
              <a:ext uri="{FF2B5EF4-FFF2-40B4-BE49-F238E27FC236}">
                <a16:creationId xmlns:a16="http://schemas.microsoft.com/office/drawing/2014/main" id="{492A733A-B34F-D025-D94D-D81609A8BD13}"/>
              </a:ext>
            </a:extLst>
          </p:cNvPr>
          <p:cNvSpPr txBox="1"/>
          <p:nvPr/>
        </p:nvSpPr>
        <p:spPr>
          <a:xfrm>
            <a:off x="6089650" y="951375"/>
            <a:ext cx="4307525" cy="1815882"/>
          </a:xfrm>
          <a:prstGeom prst="rect">
            <a:avLst/>
          </a:prstGeom>
          <a:noFill/>
        </p:spPr>
        <p:txBody>
          <a:bodyPr wrap="square" rtlCol="0">
            <a:spAutoFit/>
          </a:bodyPr>
          <a:lstStyle/>
          <a:p>
            <a:r>
              <a:rPr lang="en-US" altLang="zh-CN" sz="2000" b="1" dirty="0">
                <a:cs typeface="+mn-ea"/>
                <a:sym typeface="+mn-lt"/>
              </a:rPr>
              <a:t>Step 3</a:t>
            </a:r>
          </a:p>
          <a:p>
            <a:endParaRPr lang="en-US" altLang="zh-CN" sz="2000" b="1" dirty="0">
              <a:cs typeface="+mn-ea"/>
              <a:sym typeface="+mn-lt"/>
            </a:endParaRPr>
          </a:p>
          <a:p>
            <a:r>
              <a:rPr lang="en-US" altLang="zh-CN" dirty="0">
                <a:cs typeface="+mn-ea"/>
                <a:sym typeface="+mn-lt"/>
              </a:rPr>
              <a:t>When PC2 receives the ARP request, it will send back its MAC address to PC1(</a:t>
            </a:r>
            <a:r>
              <a:rPr lang="en-US" altLang="zh-CN" b="1" dirty="0">
                <a:solidFill>
                  <a:srgbClr val="FF0000"/>
                </a:solidFill>
                <a:cs typeface="+mn-ea"/>
                <a:sym typeface="+mn-lt"/>
              </a:rPr>
              <a:t>unicast</a:t>
            </a:r>
            <a:r>
              <a:rPr lang="en-US" altLang="zh-CN" dirty="0">
                <a:cs typeface="+mn-ea"/>
                <a:sym typeface="+mn-lt"/>
              </a:rPr>
              <a:t>). Also it add PC1’s address to its ARP table.</a:t>
            </a:r>
            <a:endParaRPr lang="zh-CN" altLang="en-US" dirty="0">
              <a:cs typeface="+mn-ea"/>
              <a:sym typeface="+mn-lt"/>
            </a:endParaRPr>
          </a:p>
        </p:txBody>
      </p:sp>
      <p:sp>
        <p:nvSpPr>
          <p:cNvPr id="12" name="文本框 11">
            <a:extLst>
              <a:ext uri="{FF2B5EF4-FFF2-40B4-BE49-F238E27FC236}">
                <a16:creationId xmlns:a16="http://schemas.microsoft.com/office/drawing/2014/main" id="{0A53907E-5B26-ED4B-20A3-481B22DB2D17}"/>
              </a:ext>
            </a:extLst>
          </p:cNvPr>
          <p:cNvSpPr txBox="1"/>
          <p:nvPr/>
        </p:nvSpPr>
        <p:spPr>
          <a:xfrm>
            <a:off x="6089651" y="3607247"/>
            <a:ext cx="4761126" cy="1508105"/>
          </a:xfrm>
          <a:prstGeom prst="rect">
            <a:avLst/>
          </a:prstGeom>
          <a:noFill/>
        </p:spPr>
        <p:txBody>
          <a:bodyPr wrap="square" rtlCol="0">
            <a:spAutoFit/>
          </a:bodyPr>
          <a:lstStyle/>
          <a:p>
            <a:r>
              <a:rPr lang="en-US" altLang="zh-CN" sz="2000" b="1" dirty="0">
                <a:cs typeface="+mn-ea"/>
                <a:sym typeface="+mn-lt"/>
              </a:rPr>
              <a:t>Step 4</a:t>
            </a:r>
          </a:p>
          <a:p>
            <a:endParaRPr lang="en-US" altLang="zh-CN" b="1" dirty="0">
              <a:cs typeface="+mn-ea"/>
              <a:sym typeface="+mn-lt"/>
            </a:endParaRPr>
          </a:p>
          <a:p>
            <a:r>
              <a:rPr lang="en-US" altLang="zh-CN" dirty="0">
                <a:cs typeface="+mn-ea"/>
                <a:sym typeface="+mn-lt"/>
              </a:rPr>
              <a:t>Now PC1 gets the MAC address of PC2 and adds to its ARP table. And PC1 can start sending data to PC2.</a:t>
            </a:r>
            <a:endParaRPr lang="zh-CN" altLang="en-US" dirty="0">
              <a:cs typeface="+mn-ea"/>
              <a:sym typeface="+mn-lt"/>
            </a:endParaRPr>
          </a:p>
        </p:txBody>
      </p:sp>
    </p:spTree>
    <p:extLst>
      <p:ext uri="{BB962C8B-B14F-4D97-AF65-F5344CB8AC3E}">
        <p14:creationId xmlns:p14="http://schemas.microsoft.com/office/powerpoint/2010/main" val="2158375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D57E5-1994-2D60-E185-25D236D711B4}"/>
              </a:ext>
            </a:extLst>
          </p:cNvPr>
          <p:cNvSpPr>
            <a:spLocks noGrp="1"/>
          </p:cNvSpPr>
          <p:nvPr>
            <p:ph type="title"/>
          </p:nvPr>
        </p:nvSpPr>
        <p:spPr/>
        <p:txBody>
          <a:bodyPr/>
          <a:lstStyle/>
          <a:p>
            <a:r>
              <a:rPr lang="en-US" altLang="zh-CN" dirty="0">
                <a:latin typeface="+mn-lt"/>
                <a:ea typeface="+mn-ea"/>
                <a:cs typeface="+mn-ea"/>
                <a:sym typeface="+mn-lt"/>
              </a:rPr>
              <a:t>ARP cache table</a:t>
            </a:r>
            <a:endParaRPr lang="zh-CN" altLang="en-US" dirty="0">
              <a:latin typeface="+mn-lt"/>
              <a:ea typeface="+mn-ea"/>
              <a:cs typeface="+mn-ea"/>
              <a:sym typeface="+mn-lt"/>
            </a:endParaRPr>
          </a:p>
        </p:txBody>
      </p:sp>
      <p:pic>
        <p:nvPicPr>
          <p:cNvPr id="4" name="图片 3">
            <a:extLst>
              <a:ext uri="{FF2B5EF4-FFF2-40B4-BE49-F238E27FC236}">
                <a16:creationId xmlns:a16="http://schemas.microsoft.com/office/drawing/2014/main" id="{DB047418-1596-95BF-1820-BEE8F89A4684}"/>
              </a:ext>
            </a:extLst>
          </p:cNvPr>
          <p:cNvPicPr>
            <a:picLocks noChangeAspect="1"/>
          </p:cNvPicPr>
          <p:nvPr/>
        </p:nvPicPr>
        <p:blipFill rotWithShape="1">
          <a:blip r:embed="rId2">
            <a:extLst>
              <a:ext uri="{28A0092B-C50C-407E-A947-70E740481C1C}">
                <a14:useLocalDpi xmlns:a14="http://schemas.microsoft.com/office/drawing/2010/main" val="0"/>
              </a:ext>
            </a:extLst>
          </a:blip>
          <a:srcRect l="-285" t="8368" r="57654" b="17832"/>
          <a:stretch/>
        </p:blipFill>
        <p:spPr>
          <a:xfrm>
            <a:off x="660400" y="1489435"/>
            <a:ext cx="4786495" cy="4326903"/>
          </a:xfrm>
          <a:prstGeom prst="rect">
            <a:avLst/>
          </a:prstGeom>
        </p:spPr>
      </p:pic>
      <p:sp>
        <p:nvSpPr>
          <p:cNvPr id="5" name="文本框 4">
            <a:extLst>
              <a:ext uri="{FF2B5EF4-FFF2-40B4-BE49-F238E27FC236}">
                <a16:creationId xmlns:a16="http://schemas.microsoft.com/office/drawing/2014/main" id="{394BC58E-DA24-6036-B532-5B55CC4B0B45}"/>
              </a:ext>
            </a:extLst>
          </p:cNvPr>
          <p:cNvSpPr txBox="1"/>
          <p:nvPr/>
        </p:nvSpPr>
        <p:spPr>
          <a:xfrm>
            <a:off x="6297105" y="1295185"/>
            <a:ext cx="4128940" cy="2893100"/>
          </a:xfrm>
          <a:prstGeom prst="rect">
            <a:avLst/>
          </a:prstGeom>
          <a:noFill/>
        </p:spPr>
        <p:txBody>
          <a:bodyPr wrap="square" rtlCol="0">
            <a:spAutoFit/>
          </a:bodyPr>
          <a:lstStyle/>
          <a:p>
            <a:r>
              <a:rPr lang="en-US" altLang="zh-CN" dirty="0">
                <a:cs typeface="+mn-ea"/>
                <a:sym typeface="+mn-lt"/>
              </a:rPr>
              <a:t>We can use </a:t>
            </a:r>
            <a:r>
              <a:rPr lang="en-US" altLang="zh-CN" sz="2000" b="1" dirty="0" err="1">
                <a:cs typeface="+mn-ea"/>
                <a:sym typeface="+mn-lt"/>
              </a:rPr>
              <a:t>arp</a:t>
            </a:r>
            <a:r>
              <a:rPr lang="en-US" altLang="zh-CN" sz="2000" b="1" dirty="0">
                <a:cs typeface="+mn-ea"/>
                <a:sym typeface="+mn-lt"/>
              </a:rPr>
              <a:t> –a</a:t>
            </a:r>
            <a:r>
              <a:rPr lang="en-US" altLang="zh-CN" dirty="0">
                <a:cs typeface="+mn-ea"/>
                <a:sym typeface="+mn-lt"/>
              </a:rPr>
              <a:t> command in Windows to check the ARP cache table in the local host.</a:t>
            </a:r>
          </a:p>
          <a:p>
            <a:endParaRPr lang="en-US" altLang="zh-CN" dirty="0">
              <a:cs typeface="+mn-ea"/>
              <a:sym typeface="+mn-lt"/>
            </a:endParaRPr>
          </a:p>
          <a:p>
            <a:r>
              <a:rPr lang="en-US" altLang="zh-CN" dirty="0">
                <a:cs typeface="+mn-ea"/>
                <a:sym typeface="+mn-lt"/>
              </a:rPr>
              <a:t>Some other commands about ARP table include:</a:t>
            </a:r>
          </a:p>
          <a:p>
            <a:endParaRPr lang="en-US" altLang="zh-CN" dirty="0">
              <a:cs typeface="+mn-ea"/>
              <a:sym typeface="+mn-lt"/>
            </a:endParaRPr>
          </a:p>
          <a:p>
            <a:r>
              <a:rPr lang="en-US" altLang="zh-CN" dirty="0" err="1">
                <a:cs typeface="+mn-ea"/>
                <a:sym typeface="+mn-lt"/>
              </a:rPr>
              <a:t>arp</a:t>
            </a:r>
            <a:r>
              <a:rPr lang="en-US" altLang="zh-CN" dirty="0">
                <a:cs typeface="+mn-ea"/>
                <a:sym typeface="+mn-lt"/>
              </a:rPr>
              <a:t> -d         Deleting table entries</a:t>
            </a:r>
          </a:p>
          <a:p>
            <a:endParaRPr lang="en-US" altLang="zh-CN" dirty="0">
              <a:cs typeface="+mn-ea"/>
              <a:sym typeface="+mn-lt"/>
            </a:endParaRPr>
          </a:p>
          <a:p>
            <a:r>
              <a:rPr lang="en-US" altLang="zh-CN" dirty="0" err="1">
                <a:cs typeface="+mn-ea"/>
                <a:sym typeface="+mn-lt"/>
              </a:rPr>
              <a:t>arp</a:t>
            </a:r>
            <a:r>
              <a:rPr lang="en-US" altLang="zh-CN" dirty="0">
                <a:cs typeface="+mn-ea"/>
                <a:sym typeface="+mn-lt"/>
              </a:rPr>
              <a:t> -s          Adding stable table entries</a:t>
            </a:r>
            <a:endParaRPr lang="zh-CN" altLang="en-US" dirty="0">
              <a:cs typeface="+mn-ea"/>
              <a:sym typeface="+mn-lt"/>
            </a:endParaRPr>
          </a:p>
        </p:txBody>
      </p:sp>
    </p:spTree>
    <p:extLst>
      <p:ext uri="{BB962C8B-B14F-4D97-AF65-F5344CB8AC3E}">
        <p14:creationId xmlns:p14="http://schemas.microsoft.com/office/powerpoint/2010/main" val="600539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73242C-DF7B-E229-C3E7-9E61B7FA7A36}"/>
              </a:ext>
            </a:extLst>
          </p:cNvPr>
          <p:cNvSpPr>
            <a:spLocks noGrp="1"/>
          </p:cNvSpPr>
          <p:nvPr>
            <p:ph type="title"/>
          </p:nvPr>
        </p:nvSpPr>
        <p:spPr/>
        <p:txBody>
          <a:bodyPr/>
          <a:lstStyle/>
          <a:p>
            <a:r>
              <a:rPr lang="en-US" altLang="zh-CN" dirty="0">
                <a:latin typeface="+mn-lt"/>
                <a:ea typeface="+mn-ea"/>
                <a:cs typeface="+mn-ea"/>
                <a:sym typeface="+mn-lt"/>
              </a:rPr>
              <a:t>ARP test</a:t>
            </a:r>
            <a:endParaRPr lang="zh-CN" altLang="en-US" dirty="0">
              <a:latin typeface="+mn-lt"/>
              <a:ea typeface="+mn-ea"/>
              <a:cs typeface="+mn-ea"/>
              <a:sym typeface="+mn-lt"/>
            </a:endParaRPr>
          </a:p>
        </p:txBody>
      </p:sp>
      <p:sp>
        <p:nvSpPr>
          <p:cNvPr id="4" name="文本框 3">
            <a:extLst>
              <a:ext uri="{FF2B5EF4-FFF2-40B4-BE49-F238E27FC236}">
                <a16:creationId xmlns:a16="http://schemas.microsoft.com/office/drawing/2014/main" id="{380E44C3-5E7F-5A51-C4BE-7E8729DE9E96}"/>
              </a:ext>
            </a:extLst>
          </p:cNvPr>
          <p:cNvSpPr txBox="1"/>
          <p:nvPr/>
        </p:nvSpPr>
        <p:spPr>
          <a:xfrm>
            <a:off x="660400" y="1130300"/>
            <a:ext cx="6094070" cy="2616101"/>
          </a:xfrm>
          <a:prstGeom prst="rect">
            <a:avLst/>
          </a:prstGeom>
          <a:noFill/>
        </p:spPr>
        <p:txBody>
          <a:bodyPr wrap="square">
            <a:spAutoFit/>
          </a:bodyPr>
          <a:lstStyle/>
          <a:p>
            <a:pPr algn="just"/>
            <a:r>
              <a:rPr lang="en-US" altLang="zh-CN" sz="1800" kern="100" dirty="0">
                <a:effectLst/>
                <a:cs typeface="+mn-ea"/>
                <a:sym typeface="+mn-lt"/>
              </a:rPr>
              <a:t>We connect PC1 and PC2 to the same LAN by connecting them to the same mobile’s </a:t>
            </a:r>
            <a:r>
              <a:rPr lang="en-US" altLang="zh-CN" sz="1800" kern="100" dirty="0" err="1">
                <a:effectLst/>
                <a:cs typeface="+mn-ea"/>
                <a:sym typeface="+mn-lt"/>
              </a:rPr>
              <a:t>WiFi</a:t>
            </a:r>
            <a:r>
              <a:rPr lang="en-US" altLang="zh-CN" sz="1800" kern="100" dirty="0">
                <a:effectLst/>
                <a:cs typeface="+mn-ea"/>
                <a:sym typeface="+mn-lt"/>
              </a:rPr>
              <a:t>.</a:t>
            </a:r>
          </a:p>
          <a:p>
            <a:pPr algn="just"/>
            <a:endParaRPr lang="en-US" altLang="zh-CN" kern="100" dirty="0">
              <a:cs typeface="+mn-ea"/>
              <a:sym typeface="+mn-lt"/>
            </a:endParaRPr>
          </a:p>
          <a:p>
            <a:pPr algn="just"/>
            <a:r>
              <a:rPr lang="en-US" altLang="zh-CN" sz="1800" kern="100" dirty="0">
                <a:effectLst/>
                <a:cs typeface="+mn-ea"/>
                <a:sym typeface="+mn-lt"/>
              </a:rPr>
              <a:t>And then using </a:t>
            </a:r>
            <a:r>
              <a:rPr lang="en-US" altLang="zh-CN" sz="2000" b="1" kern="100" dirty="0">
                <a:effectLst/>
                <a:cs typeface="+mn-ea"/>
                <a:sym typeface="+mn-lt"/>
              </a:rPr>
              <a:t>ipconfig </a:t>
            </a:r>
            <a:r>
              <a:rPr lang="en-US" altLang="zh-CN" sz="1800" kern="100" dirty="0">
                <a:effectLst/>
                <a:cs typeface="+mn-ea"/>
                <a:sym typeface="+mn-lt"/>
              </a:rPr>
              <a:t>command to get PC2’s IP address.</a:t>
            </a:r>
          </a:p>
          <a:p>
            <a:pPr algn="just"/>
            <a:endParaRPr lang="en-US" altLang="zh-CN" kern="100" dirty="0">
              <a:cs typeface="+mn-ea"/>
              <a:sym typeface="+mn-lt"/>
            </a:endParaRPr>
          </a:p>
          <a:p>
            <a:pPr algn="just"/>
            <a:r>
              <a:rPr lang="en-US" altLang="zh-CN" kern="100" dirty="0">
                <a:cs typeface="+mn-ea"/>
                <a:sym typeface="+mn-lt"/>
              </a:rPr>
              <a:t>Then we can run the following code to request for PC2’s MAC address.</a:t>
            </a:r>
            <a:endParaRPr lang="en-US" altLang="zh-CN" sz="1800" kern="100" dirty="0">
              <a:effectLst/>
              <a:cs typeface="+mn-ea"/>
              <a:sym typeface="+mn-lt"/>
            </a:endParaRPr>
          </a:p>
          <a:p>
            <a:pPr algn="just"/>
            <a:endParaRPr lang="en-US" altLang="zh-CN" kern="100" dirty="0">
              <a:cs typeface="+mn-ea"/>
              <a:sym typeface="+mn-lt"/>
            </a:endParaRPr>
          </a:p>
        </p:txBody>
      </p:sp>
      <p:pic>
        <p:nvPicPr>
          <p:cNvPr id="6" name="图片 5">
            <a:extLst>
              <a:ext uri="{FF2B5EF4-FFF2-40B4-BE49-F238E27FC236}">
                <a16:creationId xmlns:a16="http://schemas.microsoft.com/office/drawing/2014/main" id="{9BDC80ED-966E-5AF8-7815-886214FCAE28}"/>
              </a:ext>
            </a:extLst>
          </p:cNvPr>
          <p:cNvPicPr>
            <a:picLocks noChangeAspect="1"/>
          </p:cNvPicPr>
          <p:nvPr/>
        </p:nvPicPr>
        <p:blipFill rotWithShape="1">
          <a:blip r:embed="rId2"/>
          <a:srcRect r="97" b="4935"/>
          <a:stretch/>
        </p:blipFill>
        <p:spPr>
          <a:xfrm>
            <a:off x="773522" y="3555791"/>
            <a:ext cx="5557520" cy="3137623"/>
          </a:xfrm>
          <a:prstGeom prst="rect">
            <a:avLst/>
          </a:prstGeom>
        </p:spPr>
      </p:pic>
      <p:cxnSp>
        <p:nvCxnSpPr>
          <p:cNvPr id="5" name="直接箭头连接符 4">
            <a:extLst>
              <a:ext uri="{FF2B5EF4-FFF2-40B4-BE49-F238E27FC236}">
                <a16:creationId xmlns:a16="http://schemas.microsoft.com/office/drawing/2014/main" id="{00E90615-B4AD-4354-6674-F094B8C19E7E}"/>
              </a:ext>
            </a:extLst>
          </p:cNvPr>
          <p:cNvCxnSpPr>
            <a:cxnSpLocks/>
          </p:cNvCxnSpPr>
          <p:nvPr/>
        </p:nvCxnSpPr>
        <p:spPr>
          <a:xfrm flipV="1">
            <a:off x="4406465" y="3746401"/>
            <a:ext cx="3007151" cy="7383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F1BAACB-01CE-77FD-DCBD-A313F08D11BC}"/>
              </a:ext>
            </a:extLst>
          </p:cNvPr>
          <p:cNvSpPr txBox="1"/>
          <p:nvPr/>
        </p:nvSpPr>
        <p:spPr>
          <a:xfrm>
            <a:off x="7413616" y="3407741"/>
            <a:ext cx="4004862" cy="646331"/>
          </a:xfrm>
          <a:prstGeom prst="rect">
            <a:avLst/>
          </a:prstGeom>
          <a:noFill/>
        </p:spPr>
        <p:txBody>
          <a:bodyPr wrap="square" rtlCol="0">
            <a:spAutoFit/>
          </a:bodyPr>
          <a:lstStyle/>
          <a:p>
            <a:r>
              <a:rPr lang="en-US" altLang="zh-CN" b="1" dirty="0"/>
              <a:t>Set the request target IP address as PC2’s IP address.</a:t>
            </a:r>
            <a:endParaRPr lang="zh-CN" altLang="en-US" b="1" dirty="0"/>
          </a:p>
        </p:txBody>
      </p:sp>
      <p:cxnSp>
        <p:nvCxnSpPr>
          <p:cNvPr id="9" name="直接箭头连接符 8">
            <a:extLst>
              <a:ext uri="{FF2B5EF4-FFF2-40B4-BE49-F238E27FC236}">
                <a16:creationId xmlns:a16="http://schemas.microsoft.com/office/drawing/2014/main" id="{993B43B9-02EB-9AE0-761F-47E5ACCA6A28}"/>
              </a:ext>
            </a:extLst>
          </p:cNvPr>
          <p:cNvCxnSpPr>
            <a:cxnSpLocks/>
          </p:cNvCxnSpPr>
          <p:nvPr/>
        </p:nvCxnSpPr>
        <p:spPr>
          <a:xfrm>
            <a:off x="5530380" y="5376672"/>
            <a:ext cx="1883236" cy="150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E98A46E-23E6-58CC-9BA3-DA9DCBC141DB}"/>
              </a:ext>
            </a:extLst>
          </p:cNvPr>
          <p:cNvSpPr txBox="1"/>
          <p:nvPr/>
        </p:nvSpPr>
        <p:spPr>
          <a:xfrm>
            <a:off x="7514038" y="5204412"/>
            <a:ext cx="4004862" cy="646331"/>
          </a:xfrm>
          <a:prstGeom prst="rect">
            <a:avLst/>
          </a:prstGeom>
          <a:noFill/>
        </p:spPr>
        <p:txBody>
          <a:bodyPr wrap="square" rtlCol="0">
            <a:spAutoFit/>
          </a:bodyPr>
          <a:lstStyle/>
          <a:p>
            <a:r>
              <a:rPr lang="en-US" altLang="zh-CN" b="1" dirty="0"/>
              <a:t>Set MAC address as all 1s for broadcasting.</a:t>
            </a:r>
            <a:endParaRPr lang="zh-CN" altLang="en-US" b="1" dirty="0"/>
          </a:p>
        </p:txBody>
      </p:sp>
    </p:spTree>
    <p:extLst>
      <p:ext uri="{BB962C8B-B14F-4D97-AF65-F5344CB8AC3E}">
        <p14:creationId xmlns:p14="http://schemas.microsoft.com/office/powerpoint/2010/main" val="1083197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C5CBE-88FC-0E85-652B-53D43E1A3F37}"/>
              </a:ext>
            </a:extLst>
          </p:cNvPr>
          <p:cNvSpPr>
            <a:spLocks noGrp="1"/>
          </p:cNvSpPr>
          <p:nvPr>
            <p:ph type="title"/>
          </p:nvPr>
        </p:nvSpPr>
        <p:spPr/>
        <p:txBody>
          <a:bodyPr/>
          <a:lstStyle/>
          <a:p>
            <a:r>
              <a:rPr lang="en-US" altLang="zh-CN" dirty="0">
                <a:latin typeface="+mn-lt"/>
                <a:ea typeface="+mn-ea"/>
                <a:cs typeface="+mn-ea"/>
                <a:sym typeface="+mn-lt"/>
              </a:rPr>
              <a:t>ARP test</a:t>
            </a:r>
            <a:endParaRPr lang="zh-CN" altLang="en-US" dirty="0">
              <a:latin typeface="+mn-lt"/>
              <a:ea typeface="+mn-ea"/>
              <a:cs typeface="+mn-ea"/>
              <a:sym typeface="+mn-lt"/>
            </a:endParaRPr>
          </a:p>
        </p:txBody>
      </p:sp>
      <p:sp>
        <p:nvSpPr>
          <p:cNvPr id="3" name="文本框 2">
            <a:extLst>
              <a:ext uri="{FF2B5EF4-FFF2-40B4-BE49-F238E27FC236}">
                <a16:creationId xmlns:a16="http://schemas.microsoft.com/office/drawing/2014/main" id="{2CD751BB-FB02-1E1C-7976-E942F9A2C8C6}"/>
              </a:ext>
            </a:extLst>
          </p:cNvPr>
          <p:cNvSpPr txBox="1"/>
          <p:nvPr/>
        </p:nvSpPr>
        <p:spPr>
          <a:xfrm>
            <a:off x="853440" y="1402080"/>
            <a:ext cx="6027420" cy="646331"/>
          </a:xfrm>
          <a:prstGeom prst="rect">
            <a:avLst/>
          </a:prstGeom>
          <a:noFill/>
        </p:spPr>
        <p:txBody>
          <a:bodyPr wrap="square" rtlCol="0">
            <a:spAutoFit/>
          </a:bodyPr>
          <a:lstStyle/>
          <a:p>
            <a:r>
              <a:rPr lang="en-US" altLang="zh-CN" dirty="0">
                <a:cs typeface="+mn-ea"/>
                <a:sym typeface="+mn-lt"/>
              </a:rPr>
              <a:t>Then through </a:t>
            </a:r>
            <a:r>
              <a:rPr lang="en-US" altLang="zh-CN" dirty="0" err="1">
                <a:cs typeface="+mn-ea"/>
                <a:sym typeface="+mn-lt"/>
              </a:rPr>
              <a:t>wireshark</a:t>
            </a:r>
            <a:r>
              <a:rPr lang="en-US" altLang="zh-CN" dirty="0">
                <a:cs typeface="+mn-ea"/>
                <a:sym typeface="+mn-lt"/>
              </a:rPr>
              <a:t>, we can catch the packets and analyze their detailed information.</a:t>
            </a:r>
            <a:endParaRPr lang="zh-CN" altLang="en-US" dirty="0">
              <a:cs typeface="+mn-ea"/>
              <a:sym typeface="+mn-lt"/>
            </a:endParaRPr>
          </a:p>
        </p:txBody>
      </p:sp>
      <p:pic>
        <p:nvPicPr>
          <p:cNvPr id="4" name="图片 3">
            <a:extLst>
              <a:ext uri="{FF2B5EF4-FFF2-40B4-BE49-F238E27FC236}">
                <a16:creationId xmlns:a16="http://schemas.microsoft.com/office/drawing/2014/main" id="{14D06F60-EA76-F265-1C67-94F25F52B2EB}"/>
              </a:ext>
            </a:extLst>
          </p:cNvPr>
          <p:cNvPicPr>
            <a:picLocks noChangeAspect="1"/>
          </p:cNvPicPr>
          <p:nvPr/>
        </p:nvPicPr>
        <p:blipFill rotWithShape="1">
          <a:blip r:embed="rId2"/>
          <a:srcRect r="67403"/>
          <a:stretch/>
        </p:blipFill>
        <p:spPr>
          <a:xfrm>
            <a:off x="967740" y="2219007"/>
            <a:ext cx="6037339" cy="1712913"/>
          </a:xfrm>
          <a:prstGeom prst="rect">
            <a:avLst/>
          </a:prstGeom>
        </p:spPr>
      </p:pic>
      <p:pic>
        <p:nvPicPr>
          <p:cNvPr id="5" name="图片 4">
            <a:extLst>
              <a:ext uri="{FF2B5EF4-FFF2-40B4-BE49-F238E27FC236}">
                <a16:creationId xmlns:a16="http://schemas.microsoft.com/office/drawing/2014/main" id="{25B17B83-3D6A-3BB8-7DA6-4D8002B34794}"/>
              </a:ext>
            </a:extLst>
          </p:cNvPr>
          <p:cNvPicPr>
            <a:picLocks noChangeAspect="1"/>
          </p:cNvPicPr>
          <p:nvPr/>
        </p:nvPicPr>
        <p:blipFill rotWithShape="1">
          <a:blip r:embed="rId2"/>
          <a:srcRect l="30586" t="-620" r="9517" b="868"/>
          <a:stretch/>
        </p:blipFill>
        <p:spPr>
          <a:xfrm>
            <a:off x="853440" y="4308256"/>
            <a:ext cx="8490187" cy="1307684"/>
          </a:xfrm>
          <a:prstGeom prst="rect">
            <a:avLst/>
          </a:prstGeom>
        </p:spPr>
      </p:pic>
      <p:sp>
        <p:nvSpPr>
          <p:cNvPr id="6" name="椭圆 5">
            <a:extLst>
              <a:ext uri="{FF2B5EF4-FFF2-40B4-BE49-F238E27FC236}">
                <a16:creationId xmlns:a16="http://schemas.microsoft.com/office/drawing/2014/main" id="{E6D28E1A-6506-126B-CB38-9DA1A3BC2FB3}"/>
              </a:ext>
            </a:extLst>
          </p:cNvPr>
          <p:cNvSpPr/>
          <p:nvPr/>
        </p:nvSpPr>
        <p:spPr>
          <a:xfrm>
            <a:off x="967740" y="4861560"/>
            <a:ext cx="1234440" cy="266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8" name="直接箭头连接符 7">
            <a:extLst>
              <a:ext uri="{FF2B5EF4-FFF2-40B4-BE49-F238E27FC236}">
                <a16:creationId xmlns:a16="http://schemas.microsoft.com/office/drawing/2014/main" id="{FA2372F2-BAFD-7FB3-1636-3C0367D0F393}"/>
              </a:ext>
            </a:extLst>
          </p:cNvPr>
          <p:cNvCxnSpPr/>
          <p:nvPr/>
        </p:nvCxnSpPr>
        <p:spPr>
          <a:xfrm flipH="1">
            <a:off x="7119379" y="3520440"/>
            <a:ext cx="1379220" cy="134112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BD79EBF-5C5D-EFF1-19E4-DFBD1E065488}"/>
              </a:ext>
            </a:extLst>
          </p:cNvPr>
          <p:cNvSpPr txBox="1"/>
          <p:nvPr/>
        </p:nvSpPr>
        <p:spPr>
          <a:xfrm>
            <a:off x="7930909" y="2766060"/>
            <a:ext cx="2141220" cy="707886"/>
          </a:xfrm>
          <a:prstGeom prst="rect">
            <a:avLst/>
          </a:prstGeom>
          <a:noFill/>
        </p:spPr>
        <p:txBody>
          <a:bodyPr wrap="square" rtlCol="0">
            <a:spAutoFit/>
          </a:bodyPr>
          <a:lstStyle/>
          <a:p>
            <a:r>
              <a:rPr lang="en-US" altLang="zh-CN" sz="2000" b="1" dirty="0">
                <a:cs typeface="+mn-ea"/>
                <a:sym typeface="+mn-lt"/>
              </a:rPr>
              <a:t>PC1 broadcasts its ARP request.</a:t>
            </a:r>
            <a:endParaRPr lang="zh-CN" altLang="en-US" sz="2000" b="1" dirty="0">
              <a:cs typeface="+mn-ea"/>
              <a:sym typeface="+mn-lt"/>
            </a:endParaRPr>
          </a:p>
        </p:txBody>
      </p:sp>
      <p:cxnSp>
        <p:nvCxnSpPr>
          <p:cNvPr id="7" name="直接箭头连接符 6">
            <a:extLst>
              <a:ext uri="{FF2B5EF4-FFF2-40B4-BE49-F238E27FC236}">
                <a16:creationId xmlns:a16="http://schemas.microsoft.com/office/drawing/2014/main" id="{9EC0DC93-B4B6-4EFB-8C1D-F95EF39BAFC5}"/>
              </a:ext>
            </a:extLst>
          </p:cNvPr>
          <p:cNvCxnSpPr>
            <a:cxnSpLocks/>
          </p:cNvCxnSpPr>
          <p:nvPr/>
        </p:nvCxnSpPr>
        <p:spPr>
          <a:xfrm flipH="1" flipV="1">
            <a:off x="7353422" y="5578614"/>
            <a:ext cx="1259477" cy="38707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1B1AE01-A4CE-EC32-4533-14764D01728E}"/>
              </a:ext>
            </a:extLst>
          </p:cNvPr>
          <p:cNvSpPr txBox="1"/>
          <p:nvPr/>
        </p:nvSpPr>
        <p:spPr>
          <a:xfrm>
            <a:off x="8600255" y="5716379"/>
            <a:ext cx="2141220" cy="707886"/>
          </a:xfrm>
          <a:prstGeom prst="rect">
            <a:avLst/>
          </a:prstGeom>
          <a:noFill/>
        </p:spPr>
        <p:txBody>
          <a:bodyPr wrap="square" rtlCol="0">
            <a:spAutoFit/>
          </a:bodyPr>
          <a:lstStyle/>
          <a:p>
            <a:r>
              <a:rPr lang="en-US" altLang="zh-CN" sz="2000" b="1">
                <a:cs typeface="+mn-ea"/>
                <a:sym typeface="+mn-lt"/>
              </a:rPr>
              <a:t>PC2 responds to PC1.</a:t>
            </a:r>
            <a:endParaRPr lang="zh-CN" altLang="en-US" sz="2000" b="1" dirty="0">
              <a:cs typeface="+mn-ea"/>
              <a:sym typeface="+mn-lt"/>
            </a:endParaRPr>
          </a:p>
        </p:txBody>
      </p:sp>
    </p:spTree>
    <p:extLst>
      <p:ext uri="{BB962C8B-B14F-4D97-AF65-F5344CB8AC3E}">
        <p14:creationId xmlns:p14="http://schemas.microsoft.com/office/powerpoint/2010/main" val="3190154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2451" y="1977113"/>
            <a:ext cx="5819614" cy="1256906"/>
          </a:xfrm>
        </p:spPr>
        <p:txBody>
          <a:bodyPr wrap="square">
            <a:normAutofit/>
          </a:bodyPr>
          <a:lstStyle/>
          <a:p>
            <a:pPr lvl="0"/>
            <a:r>
              <a:rPr lang="en-US" sz="4800" dirty="0"/>
              <a:t>04.ICMP  </a:t>
            </a:r>
            <a:r>
              <a:rPr lang="en-US" altLang="zh-CN" sz="4800" dirty="0"/>
              <a:t>analysis</a:t>
            </a:r>
            <a:r>
              <a:rPr lang="en-US" sz="4800" dirty="0"/>
              <a:t> </a:t>
            </a:r>
          </a:p>
        </p:txBody>
      </p:sp>
    </p:spTree>
    <p:custDataLst>
      <p:tags r:id="rId1"/>
    </p:custDataLst>
    <p:extLst>
      <p:ext uri="{BB962C8B-B14F-4D97-AF65-F5344CB8AC3E}">
        <p14:creationId xmlns:p14="http://schemas.microsoft.com/office/powerpoint/2010/main" val="1241890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p:txBody>
          <a:bodyPr wrap="square">
            <a:normAutofit/>
          </a:bodyPr>
          <a:lstStyle/>
          <a:p>
            <a:pPr lvl="0"/>
            <a:r>
              <a:rPr lang="en-US" dirty="0"/>
              <a:t>1.I</a:t>
            </a:r>
            <a:r>
              <a:rPr lang="en-US" altLang="zh-CN" dirty="0"/>
              <a:t>ntroduction to ICMP</a:t>
            </a:r>
            <a:endParaRPr lang="en-US" dirty="0"/>
          </a:p>
        </p:txBody>
      </p:sp>
      <p:sp>
        <p:nvSpPr>
          <p:cNvPr id="23" name="文本框 22">
            <a:extLst>
              <a:ext uri="{FF2B5EF4-FFF2-40B4-BE49-F238E27FC236}">
                <a16:creationId xmlns:a16="http://schemas.microsoft.com/office/drawing/2014/main" id="{9C513804-5C58-910F-5CED-E0CBF260D01A}"/>
              </a:ext>
            </a:extLst>
          </p:cNvPr>
          <p:cNvSpPr txBox="1"/>
          <p:nvPr/>
        </p:nvSpPr>
        <p:spPr>
          <a:xfrm>
            <a:off x="660399" y="1202059"/>
            <a:ext cx="10858499" cy="2677656"/>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ICMP is the abbreviation of Internet Control Message Protocol. It is one of the core protocols of the Internet Protocol family. It is used in TCP/IP networks to send control messages to provide feedback on various problems that may occur in the communication environment, through which network managers can diagnose the problems that occur and then take appropriate measures to solve them</a:t>
            </a:r>
            <a:r>
              <a:rPr lang="zh-CN" altLang="en-US" b="0" dirty="0">
                <a:solidFill>
                  <a:srgbClr val="121212"/>
                </a:solidFill>
                <a:effectLst/>
                <a:latin typeface="-apple-system"/>
              </a:rPr>
              <a:t>。</a:t>
            </a:r>
            <a:endParaRPr lang="zh-CN" altLang="en-US" dirty="0"/>
          </a:p>
        </p:txBody>
      </p:sp>
      <p:pic>
        <p:nvPicPr>
          <p:cNvPr id="3" name="图片 2">
            <a:extLst>
              <a:ext uri="{FF2B5EF4-FFF2-40B4-BE49-F238E27FC236}">
                <a16:creationId xmlns:a16="http://schemas.microsoft.com/office/drawing/2014/main" id="{6B4EAE7E-BEDA-A360-6EE4-6D74C4E4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99" y="4053073"/>
            <a:ext cx="4417569" cy="2414939"/>
          </a:xfrm>
          <a:prstGeom prst="rect">
            <a:avLst/>
          </a:prstGeom>
        </p:spPr>
      </p:pic>
    </p:spTree>
    <p:custDataLst>
      <p:tags r:id="rId1"/>
    </p:custDataLst>
    <p:extLst>
      <p:ext uri="{BB962C8B-B14F-4D97-AF65-F5344CB8AC3E}">
        <p14:creationId xmlns:p14="http://schemas.microsoft.com/office/powerpoint/2010/main" val="4155599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a:xfrm>
            <a:off x="660400" y="0"/>
            <a:ext cx="10858500" cy="1028700"/>
          </a:xfrm>
        </p:spPr>
        <p:txBody>
          <a:bodyPr wrap="square">
            <a:normAutofit/>
          </a:bodyPr>
          <a:lstStyle/>
          <a:p>
            <a:pPr lvl="0"/>
            <a:r>
              <a:rPr lang="en-US" altLang="zh-CN" dirty="0"/>
              <a:t>2.Key features of ICMP</a:t>
            </a:r>
            <a:endParaRPr lang="en-US" dirty="0"/>
          </a:p>
        </p:txBody>
      </p:sp>
      <p:sp>
        <p:nvSpPr>
          <p:cNvPr id="23" name="文本框 22">
            <a:extLst>
              <a:ext uri="{FF2B5EF4-FFF2-40B4-BE49-F238E27FC236}">
                <a16:creationId xmlns:a16="http://schemas.microsoft.com/office/drawing/2014/main" id="{9C513804-5C58-910F-5CED-E0CBF260D01A}"/>
              </a:ext>
            </a:extLst>
          </p:cNvPr>
          <p:cNvSpPr txBox="1"/>
          <p:nvPr/>
        </p:nvSpPr>
        <p:spPr>
          <a:xfrm>
            <a:off x="4126174" y="1406781"/>
            <a:ext cx="6079980" cy="2677656"/>
          </a:xfrm>
          <a:prstGeom prst="rect">
            <a:avLst/>
          </a:prstGeom>
          <a:noFill/>
        </p:spPr>
        <p:txBody>
          <a:bodyPr wrap="square" rtlCol="0">
            <a:spAutoFit/>
          </a:bodyPr>
          <a:lstStyle/>
          <a:p>
            <a:r>
              <a:rPr lang="en-US" altLang="zh-CN" sz="2400" dirty="0">
                <a:solidFill>
                  <a:srgbClr val="121212"/>
                </a:solidFill>
                <a:latin typeface="-apple-system"/>
              </a:rPr>
              <a:t>The first function of ICMP is to confirm whether the IP packet can successfully reach the destination address, when two devices are connected through the Internet, if the IP packet sent by either device to the other device does not arrive, an ICMP packet will be generated and sent to the device share</a:t>
            </a:r>
            <a:endParaRPr lang="zh-CN" altLang="en-US" dirty="0"/>
          </a:p>
        </p:txBody>
      </p:sp>
      <p:pic>
        <p:nvPicPr>
          <p:cNvPr id="3" name="图片 2">
            <a:extLst>
              <a:ext uri="{FF2B5EF4-FFF2-40B4-BE49-F238E27FC236}">
                <a16:creationId xmlns:a16="http://schemas.microsoft.com/office/drawing/2014/main" id="{69953A8D-F1B0-E35E-C043-3325E4F36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41" y="1406781"/>
            <a:ext cx="3735133" cy="4044437"/>
          </a:xfrm>
          <a:prstGeom prst="rect">
            <a:avLst/>
          </a:prstGeom>
        </p:spPr>
      </p:pic>
    </p:spTree>
    <p:custDataLst>
      <p:tags r:id="rId1"/>
    </p:custDataLst>
    <p:extLst>
      <p:ext uri="{BB962C8B-B14F-4D97-AF65-F5344CB8AC3E}">
        <p14:creationId xmlns:p14="http://schemas.microsoft.com/office/powerpoint/2010/main" val="1674797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a:xfrm>
            <a:off x="660400" y="171613"/>
            <a:ext cx="10858500" cy="1028700"/>
          </a:xfrm>
        </p:spPr>
        <p:txBody>
          <a:bodyPr wrap="square">
            <a:normAutofit/>
          </a:bodyPr>
          <a:lstStyle/>
          <a:p>
            <a:pPr lvl="0"/>
            <a:r>
              <a:rPr lang="en-US" altLang="zh-CN" dirty="0"/>
              <a:t>2.Key features of ICMP</a:t>
            </a:r>
            <a:endParaRPr lang="en-US" dirty="0"/>
          </a:p>
        </p:txBody>
      </p:sp>
      <p:sp>
        <p:nvSpPr>
          <p:cNvPr id="23" name="文本框 22">
            <a:extLst>
              <a:ext uri="{FF2B5EF4-FFF2-40B4-BE49-F238E27FC236}">
                <a16:creationId xmlns:a16="http://schemas.microsoft.com/office/drawing/2014/main" id="{9C513804-5C58-910F-5CED-E0CBF260D01A}"/>
              </a:ext>
            </a:extLst>
          </p:cNvPr>
          <p:cNvSpPr txBox="1"/>
          <p:nvPr/>
        </p:nvSpPr>
        <p:spPr>
          <a:xfrm>
            <a:off x="4066675" y="1443370"/>
            <a:ext cx="6665120" cy="3477875"/>
          </a:xfrm>
          <a:prstGeom prst="rect">
            <a:avLst/>
          </a:prstGeom>
          <a:noFill/>
        </p:spPr>
        <p:txBody>
          <a:bodyPr wrap="square" rtlCol="0">
            <a:spAutoFit/>
          </a:bodyPr>
          <a:lstStyle/>
          <a:p>
            <a:r>
              <a:rPr lang="en-US" altLang="zh-CN" sz="2000" dirty="0">
                <a:solidFill>
                  <a:srgbClr val="121212"/>
                </a:solidFill>
                <a:latin typeface="-apple-system"/>
              </a:rPr>
              <a:t>The second function of ICMP is to perform network diagnostics, and the two endpoint programs that often use ICMP packets are ping and traceroute, the traceroute program is used to show the possible path between two Internet devices and measure the latency of the packet on the IP network. The ping procedure is a simplified version of traceroute, and we often use the ping command to test whether two devices are interconnected, and the ping is often used to test the connection speed between two hosts, and to accurately report the time it takes for a packet to reach its destination and return.</a:t>
            </a:r>
            <a:endParaRPr lang="zh-CN" altLang="en-US" sz="2000" dirty="0"/>
          </a:p>
        </p:txBody>
      </p:sp>
      <p:pic>
        <p:nvPicPr>
          <p:cNvPr id="3" name="图片 2">
            <a:extLst>
              <a:ext uri="{FF2B5EF4-FFF2-40B4-BE49-F238E27FC236}">
                <a16:creationId xmlns:a16="http://schemas.microsoft.com/office/drawing/2014/main" id="{BD705722-ABBA-D7D5-A3FE-C19426AFE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93" y="1393751"/>
            <a:ext cx="2862520" cy="2461697"/>
          </a:xfrm>
          <a:prstGeom prst="rect">
            <a:avLst/>
          </a:prstGeom>
        </p:spPr>
      </p:pic>
      <p:pic>
        <p:nvPicPr>
          <p:cNvPr id="5" name="图片 4">
            <a:extLst>
              <a:ext uri="{FF2B5EF4-FFF2-40B4-BE49-F238E27FC236}">
                <a16:creationId xmlns:a16="http://schemas.microsoft.com/office/drawing/2014/main" id="{48A2B209-D100-7DA2-66F9-E76A5AF33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94" y="4048886"/>
            <a:ext cx="3075172" cy="2591770"/>
          </a:xfrm>
          <a:prstGeom prst="rect">
            <a:avLst/>
          </a:prstGeom>
        </p:spPr>
      </p:pic>
    </p:spTree>
    <p:custDataLst>
      <p:tags r:id="rId1"/>
    </p:custDataLst>
    <p:extLst>
      <p:ext uri="{BB962C8B-B14F-4D97-AF65-F5344CB8AC3E}">
        <p14:creationId xmlns:p14="http://schemas.microsoft.com/office/powerpoint/2010/main" val="369368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B368B76-2788-BFFD-65E8-C89E442AFF93}"/>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br>
              <a:rPr lang="en-US" sz="2600" b="1" i="0">
                <a:effectLst/>
              </a:rPr>
            </a:br>
            <a:br>
              <a:rPr lang="en-US" sz="2600" b="1" i="0">
                <a:effectLst/>
              </a:rPr>
            </a:br>
            <a:br>
              <a:rPr lang="en-US" sz="2600" b="1" i="0">
                <a:effectLst/>
              </a:rPr>
            </a:br>
            <a:r>
              <a:rPr lang="en-US" sz="2600" b="1" i="0">
                <a:effectLst/>
              </a:rPr>
              <a:t>What is Network Traffic Analysis?</a:t>
            </a:r>
            <a:endParaRPr lang="en-US" altLang="zh-CN" sz="2600">
              <a:sym typeface="+mn-lt"/>
            </a:endParaRP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B19FF2-D402-8F86-A4B1-E038AFAFBEB6}"/>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Network Traffic Analysis involves monitoring, capturing, and analyzing network traffic to understand what is happening on a network. This process is vital for various reasons, such as ensuring network performance, identifying security threats, troubleshooting network problems, and ensuring compliance with network policies.</a:t>
            </a:r>
            <a:endParaRPr lang="en-US" sz="2000"/>
          </a:p>
        </p:txBody>
      </p:sp>
      <p:pic>
        <p:nvPicPr>
          <p:cNvPr id="13" name="Picture 12" descr="A network traffic analysis diagram&#10;&#10;Description automatically generated">
            <a:extLst>
              <a:ext uri="{FF2B5EF4-FFF2-40B4-BE49-F238E27FC236}">
                <a16:creationId xmlns:a16="http://schemas.microsoft.com/office/drawing/2014/main" id="{A4725B82-A580-C122-9551-392DFEFF0F16}"/>
              </a:ext>
            </a:extLst>
          </p:cNvPr>
          <p:cNvPicPr>
            <a:picLocks noChangeAspect="1"/>
          </p:cNvPicPr>
          <p:nvPr/>
        </p:nvPicPr>
        <p:blipFill rotWithShape="1">
          <a:blip r:embed="rId2">
            <a:extLst>
              <a:ext uri="{28A0092B-C50C-407E-A947-70E740481C1C}">
                <a14:useLocalDpi xmlns:a14="http://schemas.microsoft.com/office/drawing/2010/main" val="0"/>
              </a:ext>
            </a:extLst>
          </a:blip>
          <a:srcRect l="16345" r="1870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EE45A241-415B-56EE-263D-101DDC6673BC}"/>
              </a:ext>
            </a:extLst>
          </p:cNvPr>
          <p:cNvSpPr txBox="1"/>
          <p:nvPr/>
        </p:nvSpPr>
        <p:spPr>
          <a:xfrm>
            <a:off x="2923822" y="190782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47056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64524" y="1162879"/>
            <a:ext cx="8255180" cy="3721617"/>
            <a:chOff x="764524" y="1162879"/>
            <a:chExt cx="8255180" cy="3721617"/>
          </a:xfrm>
        </p:grpSpPr>
        <p:sp>
          <p:nvSpPr>
            <p:cNvPr id="28" name="TextBox 27">
              <a:extLst>
                <a:ext uri="{FF2B5EF4-FFF2-40B4-BE49-F238E27FC236}">
                  <a16:creationId xmlns:a16="http://schemas.microsoft.com/office/drawing/2014/main" id="{284DE8A9-93A3-4FCC-82B5-0CF78045966D}"/>
                </a:ext>
              </a:extLst>
            </p:cNvPr>
            <p:cNvSpPr txBox="1"/>
            <p:nvPr/>
          </p:nvSpPr>
          <p:spPr>
            <a:xfrm>
              <a:off x="764524" y="1162879"/>
              <a:ext cx="8255180" cy="1200329"/>
            </a:xfrm>
            <a:prstGeom prst="rect">
              <a:avLst/>
            </a:prstGeom>
            <a:noFill/>
            <a:ln>
              <a:noFill/>
            </a:ln>
          </p:spPr>
          <p:txBody>
            <a:bodyPr wrap="square" lIns="91440" tIns="45720" rIns="91440" bIns="45720" anchor="ctr" anchorCtr="0">
              <a:spAutoFit/>
            </a:bodyPr>
            <a:lstStyle/>
            <a:p>
              <a:pPr lvl="0" defTabSz="913765">
                <a:buSzPct val="25000"/>
                <a:defRPr/>
              </a:pPr>
              <a:r>
                <a:rPr lang="en-US" altLang="zh-CN" sz="2400" dirty="0">
                  <a:solidFill>
                    <a:srgbClr val="121212"/>
                  </a:solidFill>
                  <a:latin typeface="-apple-system"/>
                </a:rPr>
                <a:t>If an IP packet fails to reach the destination host for some reason during an IP communication, ICMP will notify you of this specific reason, as shown in an ICMP notification diagram</a:t>
              </a:r>
              <a:endParaRPr kumimoji="0" lang="en-US" sz="2400" b="1" i="0" u="none" strike="noStrike" kern="1200" cap="none" spc="0" normalizeH="0" baseline="0" noProof="0" dirty="0">
                <a:solidFill>
                  <a:schemeClr val="tx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1039736" y="4722396"/>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892114" y="4706495"/>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8728877" y="4718226"/>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84" name="Title 83"/>
          <p:cNvSpPr>
            <a:spLocks noGrp="1"/>
          </p:cNvSpPr>
          <p:nvPr>
            <p:ph type="title"/>
          </p:nvPr>
        </p:nvSpPr>
        <p:spPr/>
        <p:txBody>
          <a:bodyPr wrap="square">
            <a:normAutofit/>
          </a:bodyPr>
          <a:lstStyle/>
          <a:p>
            <a:pPr lvl="0"/>
            <a:r>
              <a:rPr lang="en-US" dirty="0"/>
              <a:t>3. </a:t>
            </a:r>
            <a:r>
              <a:rPr lang="en-US" altLang="zh-CN" dirty="0"/>
              <a:t>Background of the experiment</a:t>
            </a:r>
            <a:endParaRPr lang="en-US" dirty="0"/>
          </a:p>
        </p:txBody>
      </p:sp>
      <p:pic>
        <p:nvPicPr>
          <p:cNvPr id="10" name="图片 9">
            <a:extLst>
              <a:ext uri="{FF2B5EF4-FFF2-40B4-BE49-F238E27FC236}">
                <a16:creationId xmlns:a16="http://schemas.microsoft.com/office/drawing/2014/main" id="{011B3898-C36B-9D3A-3033-757291E8F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2692502"/>
            <a:ext cx="4992009" cy="3002619"/>
          </a:xfrm>
          <a:prstGeom prst="rect">
            <a:avLst/>
          </a:prstGeom>
        </p:spPr>
      </p:pic>
    </p:spTree>
    <p:custDataLst>
      <p:tags r:id="rId1"/>
    </p:custDataLst>
    <p:extLst>
      <p:ext uri="{BB962C8B-B14F-4D97-AF65-F5344CB8AC3E}">
        <p14:creationId xmlns:p14="http://schemas.microsoft.com/office/powerpoint/2010/main" val="2031099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60400" y="1270007"/>
            <a:ext cx="8255180" cy="3614489"/>
            <a:chOff x="660400" y="1270007"/>
            <a:chExt cx="8255180" cy="3614489"/>
          </a:xfrm>
        </p:grpSpPr>
        <p:sp>
          <p:nvSpPr>
            <p:cNvPr id="28" name="TextBox 27">
              <a:extLst>
                <a:ext uri="{FF2B5EF4-FFF2-40B4-BE49-F238E27FC236}">
                  <a16:creationId xmlns:a16="http://schemas.microsoft.com/office/drawing/2014/main" id="{284DE8A9-93A3-4FCC-82B5-0CF78045966D}"/>
                </a:ext>
              </a:extLst>
            </p:cNvPr>
            <p:cNvSpPr txBox="1"/>
            <p:nvPr/>
          </p:nvSpPr>
          <p:spPr>
            <a:xfrm>
              <a:off x="660400" y="1270007"/>
              <a:ext cx="8255180" cy="830997"/>
            </a:xfrm>
            <a:prstGeom prst="rect">
              <a:avLst/>
            </a:prstGeom>
            <a:noFill/>
            <a:ln>
              <a:noFill/>
            </a:ln>
          </p:spPr>
          <p:txBody>
            <a:bodyPr wrap="square" lIns="91440" tIns="45720" rIns="91440" bIns="45720" anchor="ctr" anchorCtr="0">
              <a:spAutoFit/>
            </a:bodyPr>
            <a:lstStyle/>
            <a:p>
              <a:pPr defTabSz="913765">
                <a:buSzPct val="25000"/>
                <a:defRPr/>
              </a:pPr>
              <a:r>
                <a:rPr lang="en-US" sz="2400" b="1" dirty="0"/>
                <a:t>Step1.</a:t>
              </a:r>
              <a:r>
                <a:rPr lang="en-US" altLang="zh-CN" sz="2400" b="1" dirty="0">
                  <a:solidFill>
                    <a:srgbClr val="4F4F4F"/>
                  </a:solidFill>
                  <a:latin typeface="PingFang SC"/>
                </a:rPr>
                <a:t> The first step is performed to capture and analyze the ping www.baidu.com:</a:t>
              </a:r>
              <a:endParaRPr kumimoji="0" lang="en-US" sz="2400" b="1" i="0" u="none" strike="noStrike" kern="1200" cap="none" spc="0" normalizeH="0" baseline="0" noProof="0" dirty="0">
                <a:solidFill>
                  <a:schemeClr val="tx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1039736" y="4722396"/>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892114" y="4706495"/>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8728877" y="4718226"/>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84" name="Title 83"/>
          <p:cNvSpPr>
            <a:spLocks noGrp="1"/>
          </p:cNvSpPr>
          <p:nvPr>
            <p:ph type="title"/>
          </p:nvPr>
        </p:nvSpPr>
        <p:spPr/>
        <p:txBody>
          <a:bodyPr wrap="square">
            <a:normAutofit/>
          </a:bodyPr>
          <a:lstStyle/>
          <a:p>
            <a:pPr lvl="0"/>
            <a:r>
              <a:rPr lang="en-US" dirty="0"/>
              <a:t>4. Procedure of ICMP experiment</a:t>
            </a:r>
          </a:p>
        </p:txBody>
      </p:sp>
      <p:sp>
        <p:nvSpPr>
          <p:cNvPr id="2" name="文本框 1">
            <a:extLst>
              <a:ext uri="{FF2B5EF4-FFF2-40B4-BE49-F238E27FC236}">
                <a16:creationId xmlns:a16="http://schemas.microsoft.com/office/drawing/2014/main" id="{D5488C9E-D0DE-1DAA-DC17-649CB6074897}"/>
              </a:ext>
            </a:extLst>
          </p:cNvPr>
          <p:cNvSpPr txBox="1"/>
          <p:nvPr/>
        </p:nvSpPr>
        <p:spPr>
          <a:xfrm>
            <a:off x="6979234" y="3043757"/>
            <a:ext cx="3677286" cy="2308324"/>
          </a:xfrm>
          <a:prstGeom prst="rect">
            <a:avLst/>
          </a:prstGeom>
          <a:noFill/>
        </p:spPr>
        <p:txBody>
          <a:bodyPr wrap="square" rtlCol="0">
            <a:spAutoFit/>
          </a:bodyPr>
          <a:lstStyle/>
          <a:p>
            <a:r>
              <a:rPr lang="en-US" altLang="zh-CN" b="1" dirty="0">
                <a:solidFill>
                  <a:srgbClr val="4D4D4D"/>
                </a:solidFill>
                <a:latin typeface="-apple-system"/>
              </a:rPr>
              <a:t>Ping is a command used to test network connectivity.
Once the ping command is issued, the host sends a continuous test packet to the network, and in normal cases, the host receives a response packet using the ICMP protocol</a:t>
            </a:r>
            <a:r>
              <a:rPr lang="zh-CN" altLang="en-US" b="1" i="0" dirty="0">
                <a:solidFill>
                  <a:srgbClr val="4D4D4D"/>
                </a:solidFill>
                <a:effectLst/>
                <a:latin typeface="-apple-system"/>
              </a:rPr>
              <a:t>。</a:t>
            </a:r>
            <a:endParaRPr lang="zh-CN" altLang="en-US" b="0" i="0" dirty="0">
              <a:solidFill>
                <a:srgbClr val="4D4D4D"/>
              </a:solidFill>
              <a:effectLst/>
              <a:latin typeface="-apple-system"/>
            </a:endParaRPr>
          </a:p>
        </p:txBody>
      </p:sp>
      <p:pic>
        <p:nvPicPr>
          <p:cNvPr id="5" name="图片 4">
            <a:extLst>
              <a:ext uri="{FF2B5EF4-FFF2-40B4-BE49-F238E27FC236}">
                <a16:creationId xmlns:a16="http://schemas.microsoft.com/office/drawing/2014/main" id="{F80044AF-5441-85C2-B292-2F66B980C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2666582"/>
            <a:ext cx="5677692" cy="2391109"/>
          </a:xfrm>
          <a:prstGeom prst="rect">
            <a:avLst/>
          </a:prstGeom>
        </p:spPr>
      </p:pic>
    </p:spTree>
    <p:custDataLst>
      <p:tags r:id="rId1"/>
    </p:custDataLst>
    <p:extLst>
      <p:ext uri="{BB962C8B-B14F-4D97-AF65-F5344CB8AC3E}">
        <p14:creationId xmlns:p14="http://schemas.microsoft.com/office/powerpoint/2010/main" val="344312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3696" y="705559"/>
            <a:ext cx="10162219" cy="4115141"/>
            <a:chOff x="473696" y="769355"/>
            <a:chExt cx="10162219" cy="4115141"/>
          </a:xfrm>
        </p:grpSpPr>
        <p:sp>
          <p:nvSpPr>
            <p:cNvPr id="28" name="TextBox 27">
              <a:extLst>
                <a:ext uri="{FF2B5EF4-FFF2-40B4-BE49-F238E27FC236}">
                  <a16:creationId xmlns:a16="http://schemas.microsoft.com/office/drawing/2014/main" id="{284DE8A9-93A3-4FCC-82B5-0CF78045966D}"/>
                </a:ext>
              </a:extLst>
            </p:cNvPr>
            <p:cNvSpPr txBox="1"/>
            <p:nvPr/>
          </p:nvSpPr>
          <p:spPr>
            <a:xfrm>
              <a:off x="473696" y="769355"/>
              <a:ext cx="10162219" cy="830997"/>
            </a:xfrm>
            <a:prstGeom prst="rect">
              <a:avLst/>
            </a:prstGeom>
            <a:noFill/>
            <a:ln>
              <a:noFill/>
            </a:ln>
          </p:spPr>
          <p:txBody>
            <a:bodyPr wrap="square" lIns="91440" tIns="45720" rIns="91440" bIns="45720" anchor="ctr" anchorCtr="0">
              <a:spAutoFit/>
            </a:bodyPr>
            <a:lstStyle/>
            <a:p>
              <a:pPr defTabSz="913765">
                <a:buSzPct val="25000"/>
                <a:defRPr/>
              </a:pPr>
              <a:r>
                <a:rPr lang="en-US" sz="2400" b="1" dirty="0">
                  <a:latin typeface="Times New Roman" panose="02020603050405020304" pitchFamily="18" charset="0"/>
                  <a:cs typeface="Times New Roman" panose="02020603050405020304" pitchFamily="18" charset="0"/>
                </a:rPr>
                <a:t>Step2</a:t>
              </a:r>
              <a:r>
                <a:rPr lang="en-US" sz="2400" b="1" dirty="0"/>
                <a:t>.</a:t>
              </a:r>
              <a:r>
                <a:rPr lang="en-US" altLang="zh-CN" sz="2400" b="1" dirty="0">
                  <a:solidFill>
                    <a:srgbClr val="4D4D4D"/>
                  </a:solidFill>
                  <a:latin typeface="-apple-system"/>
                </a:rPr>
                <a:t> Configure filters: Filter for protocols, ping uses ICMP, capture filters are used before packet capture, and filtering is set to </a:t>
              </a:r>
              <a:r>
                <a:rPr lang="en-US" altLang="zh-CN" sz="2400" b="1" dirty="0" err="1">
                  <a:solidFill>
                    <a:srgbClr val="4D4D4D"/>
                  </a:solidFill>
                  <a:latin typeface="-apple-system"/>
                </a:rPr>
                <a:t>icmp</a:t>
              </a:r>
              <a:endParaRPr kumimoji="0" lang="en-US" sz="2400" b="1" i="0" u="none" strike="noStrike" kern="1200" cap="none" spc="0" normalizeH="0" baseline="0" noProof="0" dirty="0">
                <a:solidFill>
                  <a:schemeClr val="tx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1039736" y="4722396"/>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892114" y="4706495"/>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8728877" y="4718226"/>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pic>
        <p:nvPicPr>
          <p:cNvPr id="8" name="图片 7">
            <a:extLst>
              <a:ext uri="{FF2B5EF4-FFF2-40B4-BE49-F238E27FC236}">
                <a16:creationId xmlns:a16="http://schemas.microsoft.com/office/drawing/2014/main" id="{DE13E9E0-6225-8042-00F6-E1C05D8F3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09" y="1716445"/>
            <a:ext cx="9069066" cy="838317"/>
          </a:xfrm>
          <a:prstGeom prst="rect">
            <a:avLst/>
          </a:prstGeom>
        </p:spPr>
      </p:pic>
      <p:sp>
        <p:nvSpPr>
          <p:cNvPr id="9" name="文本框 8">
            <a:extLst>
              <a:ext uri="{FF2B5EF4-FFF2-40B4-BE49-F238E27FC236}">
                <a16:creationId xmlns:a16="http://schemas.microsoft.com/office/drawing/2014/main" id="{D0164CA2-320B-2759-8AE7-BB91C523BE85}"/>
              </a:ext>
            </a:extLst>
          </p:cNvPr>
          <p:cNvSpPr txBox="1"/>
          <p:nvPr/>
        </p:nvSpPr>
        <p:spPr>
          <a:xfrm>
            <a:off x="473696" y="2863515"/>
            <a:ext cx="960711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Step3</a:t>
            </a:r>
            <a:r>
              <a:rPr lang="en-US" altLang="zh-CN" sz="2400" dirty="0">
                <a:latin typeface="Times New Roman" panose="02020603050405020304" pitchFamily="18" charset="0"/>
                <a:cs typeface="Times New Roman" panose="02020603050405020304" pitchFamily="18" charset="0"/>
              </a:rPr>
              <a:t>.</a:t>
            </a:r>
            <a:r>
              <a:rPr lang="en-US" altLang="zh-CN" sz="2400" b="1" dirty="0">
                <a:solidFill>
                  <a:srgbClr val="4D4D4D"/>
                </a:solidFill>
                <a:latin typeface="Times New Roman" panose="02020603050405020304" pitchFamily="18" charset="0"/>
                <a:cs typeface="Times New Roman" panose="02020603050405020304" pitchFamily="18" charset="0"/>
              </a:rPr>
              <a:t> Start packet capture: Click [start] to start capturing packets</a:t>
            </a:r>
            <a:endParaRPr lang="zh-CN" altLang="en-US" sz="2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9428E863-2F54-8098-3568-FBA7385E0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09" y="3374799"/>
            <a:ext cx="4679138" cy="3252272"/>
          </a:xfrm>
          <a:prstGeom prst="rect">
            <a:avLst/>
          </a:prstGeom>
        </p:spPr>
      </p:pic>
      <p:sp>
        <p:nvSpPr>
          <p:cNvPr id="12" name="文本框 11">
            <a:extLst>
              <a:ext uri="{FF2B5EF4-FFF2-40B4-BE49-F238E27FC236}">
                <a16:creationId xmlns:a16="http://schemas.microsoft.com/office/drawing/2014/main" id="{DA52104A-D9BA-EE8D-6166-678D0FD6E0D9}"/>
              </a:ext>
            </a:extLst>
          </p:cNvPr>
          <p:cNvSpPr txBox="1"/>
          <p:nvPr/>
        </p:nvSpPr>
        <p:spPr>
          <a:xfrm>
            <a:off x="5625689" y="5149743"/>
            <a:ext cx="3922348" cy="1477328"/>
          </a:xfrm>
          <a:prstGeom prst="rect">
            <a:avLst/>
          </a:prstGeom>
          <a:noFill/>
        </p:spPr>
        <p:txBody>
          <a:bodyPr wrap="square" rtlCol="0">
            <a:spAutoFit/>
          </a:bodyPr>
          <a:lstStyle/>
          <a:p>
            <a:r>
              <a:rPr lang="en-US" altLang="zh-CN" dirty="0">
                <a:solidFill>
                  <a:srgbClr val="4D4D4D"/>
                </a:solidFill>
                <a:latin typeface="-apple-system"/>
              </a:rPr>
              <a:t>As you can see, pings are performed 6 times by default in Windows, so Wireshark catches 12 ICMP query packets based on the request and response process</a:t>
            </a:r>
            <a:endParaRPr lang="zh-CN" altLang="en-US" dirty="0"/>
          </a:p>
        </p:txBody>
      </p:sp>
    </p:spTree>
    <p:custDataLst>
      <p:tags r:id="rId1"/>
    </p:custDataLst>
    <p:extLst>
      <p:ext uri="{BB962C8B-B14F-4D97-AF65-F5344CB8AC3E}">
        <p14:creationId xmlns:p14="http://schemas.microsoft.com/office/powerpoint/2010/main" val="2203658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3696" y="954021"/>
            <a:ext cx="10162219" cy="3930475"/>
            <a:chOff x="473696" y="954021"/>
            <a:chExt cx="10162219" cy="3930475"/>
          </a:xfrm>
        </p:grpSpPr>
        <p:sp>
          <p:nvSpPr>
            <p:cNvPr id="28" name="TextBox 27">
              <a:extLst>
                <a:ext uri="{FF2B5EF4-FFF2-40B4-BE49-F238E27FC236}">
                  <a16:creationId xmlns:a16="http://schemas.microsoft.com/office/drawing/2014/main" id="{284DE8A9-93A3-4FCC-82B5-0CF78045966D}"/>
                </a:ext>
              </a:extLst>
            </p:cNvPr>
            <p:cNvSpPr txBox="1"/>
            <p:nvPr/>
          </p:nvSpPr>
          <p:spPr>
            <a:xfrm>
              <a:off x="473696" y="954021"/>
              <a:ext cx="10162219" cy="461665"/>
            </a:xfrm>
            <a:prstGeom prst="rect">
              <a:avLst/>
            </a:prstGeom>
            <a:noFill/>
            <a:ln>
              <a:noFill/>
            </a:ln>
          </p:spPr>
          <p:txBody>
            <a:bodyPr wrap="square" lIns="91440" tIns="45720" rIns="91440" bIns="45720" anchor="ctr" anchorCtr="0">
              <a:spAutoFit/>
            </a:bodyPr>
            <a:lstStyle/>
            <a:p>
              <a:pPr defTabSz="913765">
                <a:buSzPct val="25000"/>
                <a:defRPr/>
              </a:pPr>
              <a:r>
                <a:rPr lang="en-US" sz="2400" b="1" dirty="0"/>
                <a:t>Step4.</a:t>
              </a:r>
              <a:r>
                <a:rPr lang="en-US" altLang="zh-CN" sz="2400" b="1" dirty="0">
                  <a:solidFill>
                    <a:srgbClr val="4D4D4D"/>
                  </a:solidFill>
                  <a:latin typeface="-apple-system"/>
                </a:rPr>
                <a:t> Analyze the data packet and select a data packet for analysis </a:t>
              </a:r>
              <a:endParaRPr kumimoji="0" lang="en-US" sz="2400" b="1" i="0" u="none" strike="noStrike" kern="1200" cap="none" spc="0" normalizeH="0" baseline="0" noProof="0" dirty="0">
                <a:solidFill>
                  <a:schemeClr val="tx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1039736" y="4722396"/>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892114" y="4706495"/>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8728877" y="4718226"/>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pic>
        <p:nvPicPr>
          <p:cNvPr id="10" name="图片 9">
            <a:extLst>
              <a:ext uri="{FF2B5EF4-FFF2-40B4-BE49-F238E27FC236}">
                <a16:creationId xmlns:a16="http://schemas.microsoft.com/office/drawing/2014/main" id="{A7FCCE7A-76D0-0E23-C874-E04A91353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53" y="1759585"/>
            <a:ext cx="9009321" cy="2070896"/>
          </a:xfrm>
          <a:prstGeom prst="rect">
            <a:avLst/>
          </a:prstGeom>
        </p:spPr>
      </p:pic>
      <p:sp>
        <p:nvSpPr>
          <p:cNvPr id="13" name="文本框 12">
            <a:extLst>
              <a:ext uri="{FF2B5EF4-FFF2-40B4-BE49-F238E27FC236}">
                <a16:creationId xmlns:a16="http://schemas.microsoft.com/office/drawing/2014/main" id="{78F780EC-3E8A-5AA1-9642-5EBABCE0E678}"/>
              </a:ext>
            </a:extLst>
          </p:cNvPr>
          <p:cNvSpPr txBox="1"/>
          <p:nvPr/>
        </p:nvSpPr>
        <p:spPr>
          <a:xfrm>
            <a:off x="468646" y="4075697"/>
            <a:ext cx="9009321" cy="523220"/>
          </a:xfrm>
          <a:prstGeom prst="rect">
            <a:avLst/>
          </a:prstGeom>
          <a:noFill/>
        </p:spPr>
        <p:txBody>
          <a:bodyPr wrap="square" rtlCol="0">
            <a:spAutoFit/>
          </a:bodyPr>
          <a:lstStyle/>
          <a:p>
            <a:r>
              <a:rPr lang="en-US" altLang="zh-CN" sz="2800" dirty="0">
                <a:solidFill>
                  <a:srgbClr val="4D4D4D"/>
                </a:solidFill>
                <a:latin typeface="Times New Roman" panose="02020603050405020304" pitchFamily="18" charset="0"/>
                <a:cs typeface="Times New Roman" panose="02020603050405020304" pitchFamily="18" charset="0"/>
              </a:rPr>
              <a:t>The blue part is the IP header, which has a total of 20 bytes.</a:t>
            </a: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14" name="墨迹 13">
                <a:extLst>
                  <a:ext uri="{FF2B5EF4-FFF2-40B4-BE49-F238E27FC236}">
                    <a16:creationId xmlns:a16="http://schemas.microsoft.com/office/drawing/2014/main" id="{4CC3563F-5BF2-0BD9-F7F8-CEDD890EC31D}"/>
                  </a:ext>
                </a:extLst>
              </p14:cNvPr>
              <p14:cNvContentPartPr/>
              <p14:nvPr/>
            </p14:nvContentPartPr>
            <p14:xfrm>
              <a:off x="6689319" y="1429884"/>
              <a:ext cx="3128400" cy="1434960"/>
            </p14:xfrm>
          </p:contentPart>
        </mc:Choice>
        <mc:Fallback xmlns="">
          <p:pic>
            <p:nvPicPr>
              <p:cNvPr id="14" name="墨迹 13">
                <a:extLst>
                  <a:ext uri="{FF2B5EF4-FFF2-40B4-BE49-F238E27FC236}">
                    <a16:creationId xmlns:a16="http://schemas.microsoft.com/office/drawing/2014/main" id="{4CC3563F-5BF2-0BD9-F7F8-CEDD890EC31D}"/>
                  </a:ext>
                </a:extLst>
              </p:cNvPr>
              <p:cNvPicPr/>
              <p:nvPr/>
            </p:nvPicPr>
            <p:blipFill>
              <a:blip r:embed="rId5"/>
              <a:stretch>
                <a:fillRect/>
              </a:stretch>
            </p:blipFill>
            <p:spPr>
              <a:xfrm>
                <a:off x="6683199" y="1423764"/>
                <a:ext cx="3140640" cy="1447200"/>
              </a:xfrm>
              <a:prstGeom prst="rect">
                <a:avLst/>
              </a:prstGeom>
            </p:spPr>
          </p:pic>
        </mc:Fallback>
      </mc:AlternateContent>
    </p:spTree>
    <p:custDataLst>
      <p:tags r:id="rId1"/>
    </p:custDataLst>
    <p:extLst>
      <p:ext uri="{BB962C8B-B14F-4D97-AF65-F5344CB8AC3E}">
        <p14:creationId xmlns:p14="http://schemas.microsoft.com/office/powerpoint/2010/main" val="2165447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73696" y="954021"/>
            <a:ext cx="10162219" cy="3930475"/>
            <a:chOff x="473696" y="954021"/>
            <a:chExt cx="10162219" cy="3930475"/>
          </a:xfrm>
        </p:grpSpPr>
        <p:sp>
          <p:nvSpPr>
            <p:cNvPr id="28" name="TextBox 27">
              <a:extLst>
                <a:ext uri="{FF2B5EF4-FFF2-40B4-BE49-F238E27FC236}">
                  <a16:creationId xmlns:a16="http://schemas.microsoft.com/office/drawing/2014/main" id="{284DE8A9-93A3-4FCC-82B5-0CF78045966D}"/>
                </a:ext>
              </a:extLst>
            </p:cNvPr>
            <p:cNvSpPr txBox="1"/>
            <p:nvPr/>
          </p:nvSpPr>
          <p:spPr>
            <a:xfrm>
              <a:off x="473696" y="954021"/>
              <a:ext cx="10162219" cy="461665"/>
            </a:xfrm>
            <a:prstGeom prst="rect">
              <a:avLst/>
            </a:prstGeom>
            <a:noFill/>
            <a:ln>
              <a:noFill/>
            </a:ln>
          </p:spPr>
          <p:txBody>
            <a:bodyPr wrap="square" lIns="91440" tIns="45720" rIns="91440" bIns="45720" anchor="ctr" anchorCtr="0">
              <a:spAutoFit/>
            </a:bodyPr>
            <a:lstStyle/>
            <a:p>
              <a:pPr defTabSz="913765">
                <a:buSzPct val="25000"/>
                <a:defRPr/>
              </a:pPr>
              <a:r>
                <a:rPr lang="en-US" sz="2400" b="1" dirty="0"/>
                <a:t>Step4.</a:t>
              </a:r>
              <a:r>
                <a:rPr lang="en-US" altLang="zh-CN" sz="2400" b="1" dirty="0">
                  <a:solidFill>
                    <a:srgbClr val="4D4D4D"/>
                  </a:solidFill>
                  <a:latin typeface="-apple-system"/>
                </a:rPr>
                <a:t> Analyze the data packet and select a data packet for analysis </a:t>
              </a:r>
              <a:endParaRPr kumimoji="0" lang="en-US" sz="2400" b="1" i="0" u="none" strike="noStrike" kern="1200" cap="none" spc="0" normalizeH="0" baseline="0" noProof="0" dirty="0">
                <a:solidFill>
                  <a:schemeClr val="tx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1039736" y="4722396"/>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892114" y="4706495"/>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8728877" y="4718226"/>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13" name="文本框 12">
            <a:extLst>
              <a:ext uri="{FF2B5EF4-FFF2-40B4-BE49-F238E27FC236}">
                <a16:creationId xmlns:a16="http://schemas.microsoft.com/office/drawing/2014/main" id="{78F780EC-3E8A-5AA1-9642-5EBABCE0E678}"/>
              </a:ext>
            </a:extLst>
          </p:cNvPr>
          <p:cNvSpPr txBox="1"/>
          <p:nvPr/>
        </p:nvSpPr>
        <p:spPr>
          <a:xfrm>
            <a:off x="468646" y="4076811"/>
            <a:ext cx="9009321" cy="523220"/>
          </a:xfrm>
          <a:prstGeom prst="rect">
            <a:avLst/>
          </a:prstGeom>
          <a:noFill/>
        </p:spPr>
        <p:txBody>
          <a:bodyPr wrap="square" rtlCol="0">
            <a:spAutoFit/>
          </a:bodyPr>
          <a:lstStyle/>
          <a:p>
            <a:r>
              <a:rPr lang="en-US" altLang="zh-CN" sz="2800" dirty="0">
                <a:solidFill>
                  <a:srgbClr val="4D4D4D"/>
                </a:solidFill>
                <a:latin typeface="-apple-system"/>
              </a:rPr>
              <a:t>The blue part is an ICMP packet with a total of 40 bytes</a:t>
            </a: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5805E82-CD11-62A5-9867-DA1DE8B7F7F3}"/>
                  </a:ext>
                </a:extLst>
              </p14:cNvPr>
              <p14:cNvContentPartPr/>
              <p14:nvPr/>
            </p14:nvContentPartPr>
            <p14:xfrm>
              <a:off x="1997488" y="2574644"/>
              <a:ext cx="360" cy="360"/>
            </p14:xfrm>
          </p:contentPart>
        </mc:Choice>
        <mc:Fallback xmlns="">
          <p:pic>
            <p:nvPicPr>
              <p:cNvPr id="2" name="墨迹 1">
                <a:extLst>
                  <a:ext uri="{FF2B5EF4-FFF2-40B4-BE49-F238E27FC236}">
                    <a16:creationId xmlns:a16="http://schemas.microsoft.com/office/drawing/2014/main" id="{15805E82-CD11-62A5-9867-DA1DE8B7F7F3}"/>
                  </a:ext>
                </a:extLst>
              </p:cNvPr>
              <p:cNvPicPr/>
              <p:nvPr/>
            </p:nvPicPr>
            <p:blipFill>
              <a:blip r:embed="rId4"/>
              <a:stretch>
                <a:fillRect/>
              </a:stretch>
            </p:blipFill>
            <p:spPr>
              <a:xfrm>
                <a:off x="1991368" y="25685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F7974D74-4E35-E850-6700-41C06F50D96A}"/>
                  </a:ext>
                </a:extLst>
              </p14:cNvPr>
              <p14:cNvContentPartPr/>
              <p14:nvPr/>
            </p14:nvContentPartPr>
            <p14:xfrm>
              <a:off x="2743408" y="2935724"/>
              <a:ext cx="360" cy="360"/>
            </p14:xfrm>
          </p:contentPart>
        </mc:Choice>
        <mc:Fallback xmlns="">
          <p:pic>
            <p:nvPicPr>
              <p:cNvPr id="4" name="墨迹 3">
                <a:extLst>
                  <a:ext uri="{FF2B5EF4-FFF2-40B4-BE49-F238E27FC236}">
                    <a16:creationId xmlns:a16="http://schemas.microsoft.com/office/drawing/2014/main" id="{F7974D74-4E35-E850-6700-41C06F50D96A}"/>
                  </a:ext>
                </a:extLst>
              </p:cNvPr>
              <p:cNvPicPr/>
              <p:nvPr/>
            </p:nvPicPr>
            <p:blipFill>
              <a:blip r:embed="rId4"/>
              <a:stretch>
                <a:fillRect/>
              </a:stretch>
            </p:blipFill>
            <p:spPr>
              <a:xfrm>
                <a:off x="2737288" y="2929604"/>
                <a:ext cx="12600" cy="12600"/>
              </a:xfrm>
              <a:prstGeom prst="rect">
                <a:avLst/>
              </a:prstGeom>
            </p:spPr>
          </p:pic>
        </mc:Fallback>
      </mc:AlternateContent>
      <p:grpSp>
        <p:nvGrpSpPr>
          <p:cNvPr id="7" name="组合 6">
            <a:extLst>
              <a:ext uri="{FF2B5EF4-FFF2-40B4-BE49-F238E27FC236}">
                <a16:creationId xmlns:a16="http://schemas.microsoft.com/office/drawing/2014/main" id="{B65EF7EC-39C9-2131-3706-7F097330DA64}"/>
              </a:ext>
            </a:extLst>
          </p:cNvPr>
          <p:cNvGrpSpPr/>
          <p:nvPr/>
        </p:nvGrpSpPr>
        <p:grpSpPr>
          <a:xfrm>
            <a:off x="1756288" y="2719364"/>
            <a:ext cx="360" cy="360"/>
            <a:chOff x="1756288" y="2719364"/>
            <a:chExt cx="360" cy="360"/>
          </a:xfrm>
        </p:grpSpPr>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1A239449-5EFE-0473-27C2-AE0B67592063}"/>
                    </a:ext>
                  </a:extLst>
                </p14:cNvPr>
                <p14:cNvContentPartPr/>
                <p14:nvPr/>
              </p14:nvContentPartPr>
              <p14:xfrm>
                <a:off x="1756288" y="2719364"/>
                <a:ext cx="360" cy="360"/>
              </p14:xfrm>
            </p:contentPart>
          </mc:Choice>
          <mc:Fallback xmlns="">
            <p:pic>
              <p:nvPicPr>
                <p:cNvPr id="5" name="墨迹 4">
                  <a:extLst>
                    <a:ext uri="{FF2B5EF4-FFF2-40B4-BE49-F238E27FC236}">
                      <a16:creationId xmlns:a16="http://schemas.microsoft.com/office/drawing/2014/main" id="{1A239449-5EFE-0473-27C2-AE0B67592063}"/>
                    </a:ext>
                  </a:extLst>
                </p:cNvPr>
                <p:cNvPicPr/>
                <p:nvPr/>
              </p:nvPicPr>
              <p:blipFill>
                <a:blip r:embed="rId4"/>
                <a:stretch>
                  <a:fillRect/>
                </a:stretch>
              </p:blipFill>
              <p:spPr>
                <a:xfrm>
                  <a:off x="1750168" y="27132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B988B684-7C8A-A05D-9AA9-10A5F787CE41}"/>
                    </a:ext>
                  </a:extLst>
                </p14:cNvPr>
                <p14:cNvContentPartPr/>
                <p14:nvPr/>
              </p14:nvContentPartPr>
              <p14:xfrm>
                <a:off x="1756288" y="2719364"/>
                <a:ext cx="360" cy="360"/>
              </p14:xfrm>
            </p:contentPart>
          </mc:Choice>
          <mc:Fallback xmlns="">
            <p:pic>
              <p:nvPicPr>
                <p:cNvPr id="6" name="墨迹 5">
                  <a:extLst>
                    <a:ext uri="{FF2B5EF4-FFF2-40B4-BE49-F238E27FC236}">
                      <a16:creationId xmlns:a16="http://schemas.microsoft.com/office/drawing/2014/main" id="{B988B684-7C8A-A05D-9AA9-10A5F787CE41}"/>
                    </a:ext>
                  </a:extLst>
                </p:cNvPr>
                <p:cNvPicPr/>
                <p:nvPr/>
              </p:nvPicPr>
              <p:blipFill>
                <a:blip r:embed="rId4"/>
                <a:stretch>
                  <a:fillRect/>
                </a:stretch>
              </p:blipFill>
              <p:spPr>
                <a:xfrm>
                  <a:off x="1750168" y="2713244"/>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F445E2BF-8B41-8275-AEAD-E5A80A01FDF6}"/>
                  </a:ext>
                </a:extLst>
              </p14:cNvPr>
              <p14:cNvContentPartPr/>
              <p14:nvPr/>
            </p14:nvContentPartPr>
            <p14:xfrm>
              <a:off x="2839528" y="3393284"/>
              <a:ext cx="360" cy="360"/>
            </p14:xfrm>
          </p:contentPart>
        </mc:Choice>
        <mc:Fallback xmlns="">
          <p:pic>
            <p:nvPicPr>
              <p:cNvPr id="8" name="墨迹 7">
                <a:extLst>
                  <a:ext uri="{FF2B5EF4-FFF2-40B4-BE49-F238E27FC236}">
                    <a16:creationId xmlns:a16="http://schemas.microsoft.com/office/drawing/2014/main" id="{F445E2BF-8B41-8275-AEAD-E5A80A01FDF6}"/>
                  </a:ext>
                </a:extLst>
              </p:cNvPr>
              <p:cNvPicPr/>
              <p:nvPr/>
            </p:nvPicPr>
            <p:blipFill>
              <a:blip r:embed="rId4"/>
              <a:stretch>
                <a:fillRect/>
              </a:stretch>
            </p:blipFill>
            <p:spPr>
              <a:xfrm>
                <a:off x="2833408" y="338716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墨迹 8">
                <a:extLst>
                  <a:ext uri="{FF2B5EF4-FFF2-40B4-BE49-F238E27FC236}">
                    <a16:creationId xmlns:a16="http://schemas.microsoft.com/office/drawing/2014/main" id="{CBA80F75-5DEA-07AA-ABFA-F3C5AAB4FB0A}"/>
                  </a:ext>
                </a:extLst>
              </p14:cNvPr>
              <p14:cNvContentPartPr/>
              <p14:nvPr/>
            </p14:nvContentPartPr>
            <p14:xfrm>
              <a:off x="4860568" y="-5486836"/>
              <a:ext cx="360" cy="360"/>
            </p14:xfrm>
          </p:contentPart>
        </mc:Choice>
        <mc:Fallback xmlns="">
          <p:pic>
            <p:nvPicPr>
              <p:cNvPr id="9" name="墨迹 8">
                <a:extLst>
                  <a:ext uri="{FF2B5EF4-FFF2-40B4-BE49-F238E27FC236}">
                    <a16:creationId xmlns:a16="http://schemas.microsoft.com/office/drawing/2014/main" id="{CBA80F75-5DEA-07AA-ABFA-F3C5AAB4FB0A}"/>
                  </a:ext>
                </a:extLst>
              </p:cNvPr>
              <p:cNvPicPr/>
              <p:nvPr/>
            </p:nvPicPr>
            <p:blipFill>
              <a:blip r:embed="rId4"/>
              <a:stretch>
                <a:fillRect/>
              </a:stretch>
            </p:blipFill>
            <p:spPr>
              <a:xfrm>
                <a:off x="4854448" y="-549295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55F5E5D6-9C2B-C3F3-074C-DE4938D5810C}"/>
                  </a:ext>
                </a:extLst>
              </p14:cNvPr>
              <p14:cNvContentPartPr/>
              <p14:nvPr/>
            </p14:nvContentPartPr>
            <p14:xfrm>
              <a:off x="1058968" y="-4861156"/>
              <a:ext cx="360" cy="360"/>
            </p14:xfrm>
          </p:contentPart>
        </mc:Choice>
        <mc:Fallback xmlns="">
          <p:pic>
            <p:nvPicPr>
              <p:cNvPr id="11" name="墨迹 10">
                <a:extLst>
                  <a:ext uri="{FF2B5EF4-FFF2-40B4-BE49-F238E27FC236}">
                    <a16:creationId xmlns:a16="http://schemas.microsoft.com/office/drawing/2014/main" id="{55F5E5D6-9C2B-C3F3-074C-DE4938D5810C}"/>
                  </a:ext>
                </a:extLst>
              </p:cNvPr>
              <p:cNvPicPr/>
              <p:nvPr/>
            </p:nvPicPr>
            <p:blipFill>
              <a:blip r:embed="rId4"/>
              <a:stretch>
                <a:fillRect/>
              </a:stretch>
            </p:blipFill>
            <p:spPr>
              <a:xfrm>
                <a:off x="1052848" y="-4867276"/>
                <a:ext cx="12600" cy="12600"/>
              </a:xfrm>
              <a:prstGeom prst="rect">
                <a:avLst/>
              </a:prstGeom>
            </p:spPr>
          </p:pic>
        </mc:Fallback>
      </mc:AlternateContent>
      <p:pic>
        <p:nvPicPr>
          <p:cNvPr id="19" name="图片 18">
            <a:extLst>
              <a:ext uri="{FF2B5EF4-FFF2-40B4-BE49-F238E27FC236}">
                <a16:creationId xmlns:a16="http://schemas.microsoft.com/office/drawing/2014/main" id="{B85A0D63-21EE-6576-1AAF-A7822BE0A6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646" y="1549698"/>
            <a:ext cx="8728877" cy="2274909"/>
          </a:xfrm>
          <a:prstGeom prst="rect">
            <a:avLst/>
          </a:prstGeom>
        </p:spPr>
      </p:pic>
      <mc:AlternateContent xmlns:mc="http://schemas.openxmlformats.org/markup-compatibility/2006" xmlns:p14="http://schemas.microsoft.com/office/powerpoint/2010/main">
        <mc:Choice Requires="p14">
          <p:contentPart p14:bwMode="auto" r:id="rId12">
            <p14:nvContentPartPr>
              <p14:cNvPr id="20" name="墨迹 19">
                <a:extLst>
                  <a:ext uri="{FF2B5EF4-FFF2-40B4-BE49-F238E27FC236}">
                    <a16:creationId xmlns:a16="http://schemas.microsoft.com/office/drawing/2014/main" id="{CDFFB514-8EEA-4ED3-0599-6E2B71EC704B}"/>
                  </a:ext>
                </a:extLst>
              </p14:cNvPr>
              <p14:cNvContentPartPr/>
              <p14:nvPr/>
            </p14:nvContentPartPr>
            <p14:xfrm>
              <a:off x="6512199" y="1332190"/>
              <a:ext cx="3615840" cy="1449000"/>
            </p14:xfrm>
          </p:contentPart>
        </mc:Choice>
        <mc:Fallback xmlns="">
          <p:pic>
            <p:nvPicPr>
              <p:cNvPr id="20" name="墨迹 19">
                <a:extLst>
                  <a:ext uri="{FF2B5EF4-FFF2-40B4-BE49-F238E27FC236}">
                    <a16:creationId xmlns:a16="http://schemas.microsoft.com/office/drawing/2014/main" id="{CDFFB514-8EEA-4ED3-0599-6E2B71EC704B}"/>
                  </a:ext>
                </a:extLst>
              </p:cNvPr>
              <p:cNvPicPr/>
              <p:nvPr/>
            </p:nvPicPr>
            <p:blipFill>
              <a:blip r:embed="rId13"/>
              <a:stretch>
                <a:fillRect/>
              </a:stretch>
            </p:blipFill>
            <p:spPr>
              <a:xfrm>
                <a:off x="6506079" y="1326070"/>
                <a:ext cx="3628080" cy="1461240"/>
              </a:xfrm>
              <a:prstGeom prst="rect">
                <a:avLst/>
              </a:prstGeom>
            </p:spPr>
          </p:pic>
        </mc:Fallback>
      </mc:AlternateContent>
    </p:spTree>
    <p:custDataLst>
      <p:tags r:id="rId1"/>
    </p:custDataLst>
    <p:extLst>
      <p:ext uri="{BB962C8B-B14F-4D97-AF65-F5344CB8AC3E}">
        <p14:creationId xmlns:p14="http://schemas.microsoft.com/office/powerpoint/2010/main" val="3831866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69544" y="595884"/>
            <a:ext cx="4691888" cy="2833116"/>
          </a:xfrm>
        </p:spPr>
        <p:txBody>
          <a:bodyPr wrap="square">
            <a:normAutofit/>
          </a:bodyPr>
          <a:lstStyle/>
          <a:p>
            <a:pPr lvl="0"/>
            <a:r>
              <a:rPr lang="en-US" sz="5400" dirty="0">
                <a:latin typeface="+mn-lt"/>
                <a:ea typeface="+mn-ea"/>
                <a:cs typeface="+mn-ea"/>
                <a:sym typeface="+mn-lt"/>
              </a:rPr>
              <a:t>Thank You</a:t>
            </a:r>
          </a:p>
        </p:txBody>
      </p:sp>
      <p:sp>
        <p:nvSpPr>
          <p:cNvPr id="12" name="Subtitle 8">
            <a:extLst>
              <a:ext uri="{FF2B5EF4-FFF2-40B4-BE49-F238E27FC236}">
                <a16:creationId xmlns:a16="http://schemas.microsoft.com/office/drawing/2014/main" id="{6B994EC3-09B0-CDFD-E905-4A207547B5F8}"/>
              </a:ext>
            </a:extLst>
          </p:cNvPr>
          <p:cNvSpPr>
            <a:spLocks noGrp="1"/>
          </p:cNvSpPr>
          <p:nvPr>
            <p:ph type="subTitle" sz="quarter" idx="1"/>
          </p:nvPr>
        </p:nvSpPr>
        <p:spPr>
          <a:xfrm>
            <a:off x="815848" y="3710940"/>
            <a:ext cx="4673600" cy="2088631"/>
          </a:xfrm>
        </p:spPr>
        <p:txBody>
          <a:bodyPr wrap="square">
            <a:noAutofit/>
          </a:bodyPr>
          <a:lstStyle/>
          <a:p>
            <a:pPr lvl="0"/>
            <a:r>
              <a:rPr lang="en-US" sz="2400" dirty="0">
                <a:latin typeface="+mn-lt"/>
                <a:cs typeface="+mn-ea"/>
                <a:sym typeface="+mn-lt"/>
              </a:rPr>
              <a:t>S</a:t>
            </a:r>
            <a:r>
              <a:rPr lang="en-US" altLang="zh-CN" sz="2400" dirty="0">
                <a:latin typeface="+mn-lt"/>
                <a:cs typeface="+mn-ea"/>
                <a:sym typeface="+mn-lt"/>
              </a:rPr>
              <a:t>peakers:</a:t>
            </a:r>
          </a:p>
          <a:p>
            <a:pPr lvl="0"/>
            <a:r>
              <a:rPr lang="zh-CN" altLang="en-US" sz="2400" dirty="0">
                <a:latin typeface="+mn-lt"/>
                <a:cs typeface="+mn-ea"/>
                <a:sym typeface="+mn-lt"/>
              </a:rPr>
              <a:t>姚佳乐</a:t>
            </a:r>
            <a:r>
              <a:rPr lang="en-US" altLang="zh-CN" sz="2400" dirty="0">
                <a:latin typeface="+mn-lt"/>
                <a:cs typeface="+mn-ea"/>
                <a:sym typeface="+mn-lt"/>
              </a:rPr>
              <a:t>    </a:t>
            </a:r>
            <a:r>
              <a:rPr lang="zh-CN" altLang="en-US" sz="2400" dirty="0">
                <a:latin typeface="+mn-lt"/>
                <a:cs typeface="+mn-ea"/>
                <a:sym typeface="+mn-lt"/>
              </a:rPr>
              <a:t>刘钊铖</a:t>
            </a:r>
            <a:endParaRPr lang="en-US" altLang="zh-CN" sz="2400" dirty="0">
              <a:latin typeface="+mn-lt"/>
              <a:cs typeface="+mn-ea"/>
              <a:sym typeface="+mn-lt"/>
            </a:endParaRPr>
          </a:p>
          <a:p>
            <a:pPr lvl="0"/>
            <a:r>
              <a:rPr lang="zh-CN" altLang="en-US" sz="2400" dirty="0">
                <a:latin typeface="+mn-lt"/>
                <a:cs typeface="+mn-ea"/>
                <a:sym typeface="+mn-lt"/>
              </a:rPr>
              <a:t>王礼昇</a:t>
            </a:r>
            <a:r>
              <a:rPr lang="en-US" altLang="zh-CN" sz="2400" dirty="0">
                <a:latin typeface="+mn-lt"/>
                <a:cs typeface="+mn-ea"/>
                <a:sym typeface="+mn-lt"/>
              </a:rPr>
              <a:t>    </a:t>
            </a:r>
            <a:r>
              <a:rPr lang="zh-CN" altLang="en-US" sz="2400" dirty="0">
                <a:latin typeface="+mn-lt"/>
                <a:cs typeface="+mn-ea"/>
                <a:sym typeface="+mn-lt"/>
              </a:rPr>
              <a:t>程嘉豪</a:t>
            </a:r>
            <a:endParaRPr lang="en-US" altLang="zh-CN" sz="2400" dirty="0">
              <a:latin typeface="+mn-lt"/>
              <a:cs typeface="+mn-ea"/>
              <a:sym typeface="+mn-lt"/>
            </a:endParaRPr>
          </a:p>
        </p:txBody>
      </p:sp>
    </p:spTree>
    <p:custDataLst>
      <p:tags r:id="rId1"/>
    </p:custDataLst>
    <p:extLst>
      <p:ext uri="{BB962C8B-B14F-4D97-AF65-F5344CB8AC3E}">
        <p14:creationId xmlns:p14="http://schemas.microsoft.com/office/powerpoint/2010/main" val="388680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B368B76-2788-BFFD-65E8-C89E442AFF93}"/>
              </a:ext>
            </a:extLst>
          </p:cNvPr>
          <p:cNvSpPr>
            <a:spLocks noGrp="1"/>
          </p:cNvSpPr>
          <p:nvPr>
            <p:ph type="title"/>
          </p:nvPr>
        </p:nvSpPr>
        <p:spPr>
          <a:xfrm>
            <a:off x="5297762" y="329184"/>
            <a:ext cx="6251110" cy="1783080"/>
          </a:xfrm>
        </p:spPr>
        <p:txBody>
          <a:bodyPr vert="horz" lIns="91440" tIns="45720" rIns="91440" bIns="45720" rtlCol="0" anchor="b">
            <a:normAutofit/>
          </a:bodyPr>
          <a:lstStyle/>
          <a:p>
            <a:pPr>
              <a:lnSpc>
                <a:spcPct val="90000"/>
              </a:lnSpc>
            </a:pPr>
            <a:r>
              <a:rPr lang="en-US" sz="3800" b="1" i="0">
                <a:effectLst/>
              </a:rPr>
              <a:t>The Role of Wireshark in Network Traffic Analysis</a:t>
            </a:r>
            <a:br>
              <a:rPr lang="en-US" sz="3800" b="1" i="0">
                <a:effectLst/>
              </a:rPr>
            </a:br>
            <a:endParaRPr lang="en-US" altLang="zh-CN" sz="3800">
              <a:sym typeface="+mn-lt"/>
            </a:endParaRPr>
          </a:p>
        </p:txBody>
      </p:sp>
      <p:pic>
        <p:nvPicPr>
          <p:cNvPr id="8" name="Picture 7" descr="A computer network with devices connected to it&#10;&#10;Description automatically generated">
            <a:extLst>
              <a:ext uri="{FF2B5EF4-FFF2-40B4-BE49-F238E27FC236}">
                <a16:creationId xmlns:a16="http://schemas.microsoft.com/office/drawing/2014/main" id="{673D865E-ACDB-D7E6-60EC-53862E22036E}"/>
              </a:ext>
            </a:extLst>
          </p:cNvPr>
          <p:cNvPicPr>
            <a:picLocks noChangeAspect="1"/>
          </p:cNvPicPr>
          <p:nvPr/>
        </p:nvPicPr>
        <p:blipFill rotWithShape="1">
          <a:blip r:embed="rId2">
            <a:extLst>
              <a:ext uri="{28A0092B-C50C-407E-A947-70E740481C1C}">
                <a14:useLocalDpi xmlns:a14="http://schemas.microsoft.com/office/drawing/2010/main" val="0"/>
              </a:ext>
            </a:extLst>
          </a:blip>
          <a:srcRect l="30468" r="3014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B19FF2-D402-8F86-A4B1-E038AFAFBEB6}"/>
              </a:ext>
            </a:extLst>
          </p:cNvPr>
          <p:cNvSpPr txBox="1"/>
          <p:nvPr/>
        </p:nvSpPr>
        <p:spPr>
          <a:xfrm>
            <a:off x="5297762" y="2706624"/>
            <a:ext cx="6251110"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0" i="0">
                <a:effectLst/>
              </a:rPr>
              <a:t>Wireshark is one of the most popular tools used for Network Traffic Analysis. It is an open-source packet analyzer, which means it captures network packets and displays them in as much detail as possible. Wireshark is known for its powerful features:</a:t>
            </a:r>
          </a:p>
          <a:p>
            <a:pPr indent="-228600">
              <a:lnSpc>
                <a:spcPct val="90000"/>
              </a:lnSpc>
              <a:spcAft>
                <a:spcPts val="600"/>
              </a:spcAft>
              <a:buFont typeface="Arial" panose="020B0604020202020204" pitchFamily="34" charset="0"/>
              <a:buChar char="•"/>
            </a:pPr>
            <a:endParaRPr lang="en-US" sz="1400" b="0" i="0">
              <a:effectLst/>
            </a:endParaRPr>
          </a:p>
          <a:p>
            <a:pPr indent="-228600">
              <a:lnSpc>
                <a:spcPct val="90000"/>
              </a:lnSpc>
              <a:spcAft>
                <a:spcPts val="600"/>
              </a:spcAft>
              <a:buFont typeface="Arial" panose="020B0604020202020204" pitchFamily="34" charset="0"/>
              <a:buChar char="•"/>
            </a:pPr>
            <a:r>
              <a:rPr lang="en-US" sz="1400" b="1" i="0">
                <a:effectLst/>
              </a:rPr>
              <a:t>Data Capture and Real-time Analysis</a:t>
            </a:r>
            <a:r>
              <a:rPr lang="en-US" sz="1400" b="0" i="0">
                <a:effectLst/>
              </a:rPr>
              <a:t>: Wireshark can capture live packet data from a network interface or analyze previously captured packet files.</a:t>
            </a:r>
          </a:p>
          <a:p>
            <a:pPr indent="-228600">
              <a:lnSpc>
                <a:spcPct val="90000"/>
              </a:lnSpc>
              <a:spcAft>
                <a:spcPts val="600"/>
              </a:spcAft>
              <a:buFont typeface="Arial" panose="020B0604020202020204" pitchFamily="34" charset="0"/>
              <a:buChar char="•"/>
            </a:pPr>
            <a:r>
              <a:rPr lang="en-US" sz="1400" b="1" i="0">
                <a:effectLst/>
              </a:rPr>
              <a:t>Detailed Inspection of Protocols</a:t>
            </a:r>
            <a:r>
              <a:rPr lang="en-US" sz="1400" b="0" i="0">
                <a:effectLst/>
              </a:rPr>
              <a:t>: It supports hundreds of protocols and media types, allowing users to inspect individual packets in detail.</a:t>
            </a:r>
          </a:p>
          <a:p>
            <a:pPr indent="-228600">
              <a:lnSpc>
                <a:spcPct val="90000"/>
              </a:lnSpc>
              <a:spcAft>
                <a:spcPts val="600"/>
              </a:spcAft>
              <a:buFont typeface="Arial" panose="020B0604020202020204" pitchFamily="34" charset="0"/>
              <a:buChar char="•"/>
            </a:pPr>
            <a:r>
              <a:rPr lang="en-US" sz="1400" b="1" i="0">
                <a:effectLst/>
              </a:rPr>
              <a:t>Filtering and Searching Capabilities</a:t>
            </a:r>
            <a:r>
              <a:rPr lang="en-US" sz="1400" b="0" i="0">
                <a:effectLst/>
              </a:rPr>
              <a:t>: Users can filter packets for specific protocols, source and destination addresses, or other criteria, making it easier to analyze large amounts of data.</a:t>
            </a:r>
          </a:p>
          <a:p>
            <a:pPr indent="-228600">
              <a:lnSpc>
                <a:spcPct val="90000"/>
              </a:lnSpc>
              <a:spcAft>
                <a:spcPts val="600"/>
              </a:spcAft>
              <a:buFont typeface="Arial" panose="020B0604020202020204" pitchFamily="34" charset="0"/>
              <a:buChar char="•"/>
            </a:pPr>
            <a:r>
              <a:rPr lang="en-US" sz="1400" b="1" i="0">
                <a:effectLst/>
              </a:rPr>
              <a:t>Graphical and Textual Analysis</a:t>
            </a:r>
            <a:r>
              <a:rPr lang="en-US" sz="1400" b="0" i="0">
                <a:effectLst/>
              </a:rPr>
              <a:t>: Wireshark provides a graphical view of network activity as well as detailed textual information about each packet.</a:t>
            </a:r>
          </a:p>
          <a:p>
            <a:pPr indent="-228600">
              <a:lnSpc>
                <a:spcPct val="90000"/>
              </a:lnSpc>
              <a:spcAft>
                <a:spcPts val="600"/>
              </a:spcAft>
              <a:buFont typeface="Arial" panose="020B0604020202020204" pitchFamily="34" charset="0"/>
              <a:buChar char="•"/>
            </a:pPr>
            <a:endParaRPr lang="en-US" sz="1400"/>
          </a:p>
        </p:txBody>
      </p:sp>
      <p:sp>
        <p:nvSpPr>
          <p:cNvPr id="7" name="TextBox 6">
            <a:extLst>
              <a:ext uri="{FF2B5EF4-FFF2-40B4-BE49-F238E27FC236}">
                <a16:creationId xmlns:a16="http://schemas.microsoft.com/office/drawing/2014/main" id="{EE45A241-415B-56EE-263D-101DDC6673BC}"/>
              </a:ext>
            </a:extLst>
          </p:cNvPr>
          <p:cNvSpPr txBox="1"/>
          <p:nvPr/>
        </p:nvSpPr>
        <p:spPr>
          <a:xfrm>
            <a:off x="2923822" y="190782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5448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p of a network&#10;&#10;Description automatically generated with medium confidence">
            <a:extLst>
              <a:ext uri="{FF2B5EF4-FFF2-40B4-BE49-F238E27FC236}">
                <a16:creationId xmlns:a16="http://schemas.microsoft.com/office/drawing/2014/main" id="{C2ABBF18-2D65-BC94-6FE7-CD8F76CA4C6C}"/>
              </a:ext>
            </a:extLst>
          </p:cNvPr>
          <p:cNvPicPr>
            <a:picLocks noChangeAspect="1"/>
          </p:cNvPicPr>
          <p:nvPr/>
        </p:nvPicPr>
        <p:blipFill rotWithShape="1">
          <a:blip r:embed="rId2">
            <a:extLst>
              <a:ext uri="{28A0092B-C50C-407E-A947-70E740481C1C}">
                <a14:useLocalDpi xmlns:a14="http://schemas.microsoft.com/office/drawing/2010/main" val="0"/>
              </a:ext>
            </a:extLst>
          </a:blip>
          <a:srcRect t="5462"/>
          <a:stretch/>
        </p:blipFill>
        <p:spPr>
          <a:xfrm>
            <a:off x="1" y="1"/>
            <a:ext cx="12192000" cy="6857999"/>
          </a:xfrm>
          <a:prstGeom prst="rect">
            <a:avLst/>
          </a:prstGeom>
        </p:spPr>
      </p:pic>
      <p:sp>
        <p:nvSpPr>
          <p:cNvPr id="31" name="Freeform: Shape 14">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6">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EB368B76-2788-BFFD-65E8-C89E442AFF93}"/>
              </a:ext>
            </a:extLst>
          </p:cNvPr>
          <p:cNvSpPr>
            <a:spLocks noGrp="1"/>
          </p:cNvSpPr>
          <p:nvPr>
            <p:ph type="title"/>
          </p:nvPr>
        </p:nvSpPr>
        <p:spPr>
          <a:xfrm>
            <a:off x="1215900" y="1071349"/>
            <a:ext cx="5886449" cy="1211475"/>
          </a:xfrm>
        </p:spPr>
        <p:txBody>
          <a:bodyPr vert="horz" lIns="91440" tIns="45720" rIns="91440" bIns="45720" rtlCol="0" anchor="ctr">
            <a:normAutofit/>
          </a:bodyPr>
          <a:lstStyle/>
          <a:p>
            <a:pPr algn="ctr">
              <a:lnSpc>
                <a:spcPct val="90000"/>
              </a:lnSpc>
            </a:pPr>
            <a:r>
              <a:rPr lang="en-US" b="1" i="0">
                <a:effectLst/>
              </a:rPr>
              <a:t>Challenges and Considerations</a:t>
            </a:r>
            <a:br>
              <a:rPr lang="en-US" b="1" i="0">
                <a:effectLst/>
              </a:rPr>
            </a:br>
            <a:endParaRPr lang="en-US" altLang="zh-CN">
              <a:sym typeface="+mn-lt"/>
            </a:endParaRPr>
          </a:p>
        </p:txBody>
      </p:sp>
      <p:sp>
        <p:nvSpPr>
          <p:cNvPr id="3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B19FF2-D402-8F86-A4B1-E038AFAFBEB6}"/>
              </a:ext>
            </a:extLst>
          </p:cNvPr>
          <p:cNvSpPr txBox="1"/>
          <p:nvPr/>
        </p:nvSpPr>
        <p:spPr>
          <a:xfrm>
            <a:off x="1283384" y="2419350"/>
            <a:ext cx="5751481" cy="32376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700" b="1" i="0">
              <a:effectLst/>
            </a:endParaRPr>
          </a:p>
          <a:p>
            <a:pPr indent="-228600">
              <a:lnSpc>
                <a:spcPct val="90000"/>
              </a:lnSpc>
              <a:spcAft>
                <a:spcPts val="600"/>
              </a:spcAft>
              <a:buFont typeface="Arial" panose="020B0604020202020204" pitchFamily="34" charset="0"/>
              <a:buChar char="•"/>
            </a:pPr>
            <a:r>
              <a:rPr lang="en-US" sz="1700" b="1" i="0">
                <a:effectLst/>
              </a:rPr>
              <a:t>Complexity</a:t>
            </a:r>
            <a:r>
              <a:rPr lang="en-US" sz="1700" b="0" i="0">
                <a:effectLst/>
              </a:rPr>
              <a:t>: The sheer volume of data and the complexity of network protocols can make analysis challenging.</a:t>
            </a:r>
          </a:p>
          <a:p>
            <a:pPr indent="-228600">
              <a:lnSpc>
                <a:spcPct val="90000"/>
              </a:lnSpc>
              <a:spcAft>
                <a:spcPts val="600"/>
              </a:spcAft>
              <a:buFont typeface="Arial" panose="020B0604020202020204" pitchFamily="34" charset="0"/>
              <a:buChar char="•"/>
            </a:pPr>
            <a:r>
              <a:rPr lang="en-US" sz="1700" b="1" i="0">
                <a:effectLst/>
              </a:rPr>
              <a:t>Privacy and Legal Issues</a:t>
            </a:r>
            <a:r>
              <a:rPr lang="en-US" sz="1700" b="0" i="0">
                <a:effectLst/>
              </a:rPr>
              <a:t>: Capturing and analyzing network traffic must be done in compliance with privacy laws and organizational policies.</a:t>
            </a:r>
          </a:p>
          <a:p>
            <a:pPr indent="-228600">
              <a:lnSpc>
                <a:spcPct val="90000"/>
              </a:lnSpc>
              <a:spcAft>
                <a:spcPts val="600"/>
              </a:spcAft>
              <a:buFont typeface="Arial" panose="020B0604020202020204" pitchFamily="34" charset="0"/>
              <a:buChar char="•"/>
            </a:pPr>
            <a:r>
              <a:rPr lang="en-US" sz="1700" b="1" i="0">
                <a:effectLst/>
              </a:rPr>
              <a:t>Skill Requirement</a:t>
            </a:r>
            <a:r>
              <a:rPr lang="en-US" sz="1700" b="0" i="0">
                <a:effectLst/>
              </a:rPr>
              <a:t>: Effective use of tools like Wireshark requires a good understanding of network protocols and analysis techniques.</a:t>
            </a:r>
          </a:p>
          <a:p>
            <a:pPr indent="-228600">
              <a:lnSpc>
                <a:spcPct val="90000"/>
              </a:lnSpc>
              <a:spcAft>
                <a:spcPts val="600"/>
              </a:spcAft>
              <a:buFont typeface="Arial" panose="020B0604020202020204" pitchFamily="34" charset="0"/>
              <a:buChar char="•"/>
            </a:pPr>
            <a:endParaRPr lang="en-US" sz="1700"/>
          </a:p>
        </p:txBody>
      </p:sp>
      <p:sp>
        <p:nvSpPr>
          <p:cNvPr id="7" name="TextBox 6">
            <a:extLst>
              <a:ext uri="{FF2B5EF4-FFF2-40B4-BE49-F238E27FC236}">
                <a16:creationId xmlns:a16="http://schemas.microsoft.com/office/drawing/2014/main" id="{EE45A241-415B-56EE-263D-101DDC6673BC}"/>
              </a:ext>
            </a:extLst>
          </p:cNvPr>
          <p:cNvSpPr txBox="1"/>
          <p:nvPr/>
        </p:nvSpPr>
        <p:spPr>
          <a:xfrm>
            <a:off x="2923822" y="190782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8150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background with dots and lines&#10;&#10;Description automatically generated">
            <a:extLst>
              <a:ext uri="{FF2B5EF4-FFF2-40B4-BE49-F238E27FC236}">
                <a16:creationId xmlns:a16="http://schemas.microsoft.com/office/drawing/2014/main" id="{71E45E47-B737-71FD-9F54-1FD92AFDE91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4540" r="4794" b="1"/>
          <a:stretch/>
        </p:blipFill>
        <p:spPr>
          <a:xfrm>
            <a:off x="20" y="10"/>
            <a:ext cx="12191979" cy="6857990"/>
          </a:xfrm>
          <a:prstGeom prst="rect">
            <a:avLst/>
          </a:prstGeom>
        </p:spPr>
      </p:pic>
      <p:sp>
        <p:nvSpPr>
          <p:cNvPr id="2" name="标题 1">
            <a:extLst>
              <a:ext uri="{FF2B5EF4-FFF2-40B4-BE49-F238E27FC236}">
                <a16:creationId xmlns:a16="http://schemas.microsoft.com/office/drawing/2014/main" id="{EB368B76-2788-BFFD-65E8-C89E442AFF93}"/>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2200" b="1" i="0">
                <a:solidFill>
                  <a:schemeClr val="bg1"/>
                </a:solidFill>
                <a:effectLst/>
              </a:rPr>
              <a:t>Applications of Network Traffic Analysis</a:t>
            </a:r>
            <a:br>
              <a:rPr lang="en-US" sz="2200" b="1" i="0">
                <a:solidFill>
                  <a:schemeClr val="bg1"/>
                </a:solidFill>
                <a:effectLst/>
              </a:rPr>
            </a:br>
            <a:br>
              <a:rPr lang="en-US" sz="2200" b="0" i="0">
                <a:solidFill>
                  <a:schemeClr val="bg1"/>
                </a:solidFill>
                <a:effectLst/>
              </a:rPr>
            </a:br>
            <a:br>
              <a:rPr lang="en-US" sz="2200" b="0" i="0">
                <a:solidFill>
                  <a:schemeClr val="bg1"/>
                </a:solidFill>
                <a:effectLst/>
              </a:rPr>
            </a:br>
            <a:endParaRPr lang="en-US" altLang="zh-CN" sz="2200">
              <a:solidFill>
                <a:schemeClr val="bg1"/>
              </a:solidFill>
              <a:sym typeface="+mn-lt"/>
            </a:endParaRPr>
          </a:p>
        </p:txBody>
      </p:sp>
      <p:sp>
        <p:nvSpPr>
          <p:cNvPr id="2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B19FF2-D402-8F86-A4B1-E038AFAFBEB6}"/>
              </a:ext>
            </a:extLst>
          </p:cNvPr>
          <p:cNvSpPr txBox="1"/>
          <p:nvPr/>
        </p:nvSpPr>
        <p:spPr>
          <a:xfrm>
            <a:off x="838200" y="2004446"/>
            <a:ext cx="10515600" cy="417689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b="1" i="0">
                <a:solidFill>
                  <a:schemeClr val="bg1"/>
                </a:solidFill>
                <a:effectLst/>
              </a:rPr>
              <a:t>Security</a:t>
            </a:r>
            <a:r>
              <a:rPr lang="en-US" sz="2200" b="0" i="0">
                <a:solidFill>
                  <a:schemeClr val="bg1"/>
                </a:solidFill>
                <a:effectLst/>
              </a:rPr>
              <a:t>: Identifying suspicious activities, malware communication, and potential breaches.</a:t>
            </a:r>
          </a:p>
          <a:p>
            <a:pPr indent="-228600">
              <a:lnSpc>
                <a:spcPct val="90000"/>
              </a:lnSpc>
              <a:spcAft>
                <a:spcPts val="600"/>
              </a:spcAft>
              <a:buFont typeface="Arial" panose="020B0604020202020204" pitchFamily="34" charset="0"/>
              <a:buChar char="•"/>
            </a:pPr>
            <a:r>
              <a:rPr lang="en-US" sz="2200" b="1" i="0">
                <a:solidFill>
                  <a:schemeClr val="bg1"/>
                </a:solidFill>
                <a:effectLst/>
              </a:rPr>
              <a:t>Performance Monitoring</a:t>
            </a:r>
            <a:r>
              <a:rPr lang="en-US" sz="2200" b="0" i="0">
                <a:solidFill>
                  <a:schemeClr val="bg1"/>
                </a:solidFill>
                <a:effectLst/>
              </a:rPr>
              <a:t>: Analyzing network usage and identifying bottlenecks or other issues affecting performance.</a:t>
            </a:r>
          </a:p>
          <a:p>
            <a:pPr indent="-228600">
              <a:lnSpc>
                <a:spcPct val="90000"/>
              </a:lnSpc>
              <a:spcAft>
                <a:spcPts val="600"/>
              </a:spcAft>
              <a:buFont typeface="Arial" panose="020B0604020202020204" pitchFamily="34" charset="0"/>
              <a:buChar char="•"/>
            </a:pPr>
            <a:r>
              <a:rPr lang="en-US" sz="2200" b="1" i="0">
                <a:solidFill>
                  <a:schemeClr val="bg1"/>
                </a:solidFill>
                <a:effectLst/>
              </a:rPr>
              <a:t>Troubleshooting</a:t>
            </a:r>
            <a:r>
              <a:rPr lang="en-US" sz="2200" b="0" i="0">
                <a:solidFill>
                  <a:schemeClr val="bg1"/>
                </a:solidFill>
                <a:effectLst/>
              </a:rPr>
              <a:t>: Diagnosing network problems by examining packet-level information.</a:t>
            </a:r>
          </a:p>
          <a:p>
            <a:pPr indent="-228600">
              <a:lnSpc>
                <a:spcPct val="90000"/>
              </a:lnSpc>
              <a:spcAft>
                <a:spcPts val="600"/>
              </a:spcAft>
              <a:buFont typeface="Arial" panose="020B0604020202020204" pitchFamily="34" charset="0"/>
              <a:buChar char="•"/>
            </a:pPr>
            <a:r>
              <a:rPr lang="en-US" sz="2200" b="1" i="0">
                <a:solidFill>
                  <a:schemeClr val="bg1"/>
                </a:solidFill>
                <a:effectLst/>
              </a:rPr>
              <a:t>Compliance and Forensics</a:t>
            </a:r>
            <a:r>
              <a:rPr lang="en-US" sz="2200" b="0" i="0">
                <a:solidFill>
                  <a:schemeClr val="bg1"/>
                </a:solidFill>
                <a:effectLst/>
              </a:rPr>
              <a:t>: Ensuring compliance with network policies and conducting forensic analysis in the event of a network attack.</a:t>
            </a:r>
          </a:p>
          <a:p>
            <a:pPr indent="-228600">
              <a:lnSpc>
                <a:spcPct val="90000"/>
              </a:lnSpc>
              <a:spcAft>
                <a:spcPts val="600"/>
              </a:spcAft>
              <a:buFont typeface="Arial" panose="020B0604020202020204" pitchFamily="34" charset="0"/>
              <a:buChar char="•"/>
            </a:pPr>
            <a:endParaRPr lang="en-US" sz="2200">
              <a:solidFill>
                <a:schemeClr val="bg1"/>
              </a:solidFill>
            </a:endParaRPr>
          </a:p>
        </p:txBody>
      </p:sp>
      <p:sp>
        <p:nvSpPr>
          <p:cNvPr id="7" name="TextBox 6">
            <a:extLst>
              <a:ext uri="{FF2B5EF4-FFF2-40B4-BE49-F238E27FC236}">
                <a16:creationId xmlns:a16="http://schemas.microsoft.com/office/drawing/2014/main" id="{EE45A241-415B-56EE-263D-101DDC6673BC}"/>
              </a:ext>
            </a:extLst>
          </p:cNvPr>
          <p:cNvSpPr txBox="1"/>
          <p:nvPr/>
        </p:nvSpPr>
        <p:spPr>
          <a:xfrm>
            <a:off x="2923822" y="190782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36834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0" y="2800547"/>
            <a:ext cx="4660900" cy="1256906"/>
          </a:xfrm>
        </p:spPr>
        <p:txBody>
          <a:bodyPr wrap="square">
            <a:normAutofit/>
          </a:bodyPr>
          <a:lstStyle/>
          <a:p>
            <a:pPr lvl="0"/>
            <a:r>
              <a:rPr lang="en-US" sz="3600" dirty="0">
                <a:latin typeface="+mn-lt"/>
                <a:ea typeface="+mn-ea"/>
                <a:cs typeface="+mn-ea"/>
                <a:sym typeface="+mn-lt"/>
              </a:rPr>
              <a:t>01.Introduction to Wireshark</a:t>
            </a:r>
          </a:p>
        </p:txBody>
      </p:sp>
    </p:spTree>
    <p:custDataLst>
      <p:tags r:id="rId1"/>
    </p:custDataLst>
    <p:extLst>
      <p:ext uri="{BB962C8B-B14F-4D97-AF65-F5344CB8AC3E}">
        <p14:creationId xmlns:p14="http://schemas.microsoft.com/office/powerpoint/2010/main" val="2833195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68B76-2788-BFFD-65E8-C89E442AFF93}"/>
              </a:ext>
            </a:extLst>
          </p:cNvPr>
          <p:cNvSpPr>
            <a:spLocks noGrp="1"/>
          </p:cNvSpPr>
          <p:nvPr>
            <p:ph type="title"/>
          </p:nvPr>
        </p:nvSpPr>
        <p:spPr/>
        <p:txBody>
          <a:bodyPr/>
          <a:lstStyle/>
          <a:p>
            <a:r>
              <a:rPr lang="en-US" altLang="zh-CN" dirty="0">
                <a:latin typeface="+mn-lt"/>
                <a:ea typeface="+mn-ea"/>
                <a:cs typeface="+mn-ea"/>
                <a:sym typeface="+mn-lt"/>
              </a:rPr>
              <a:t>Wireshark—a network analysis tool</a:t>
            </a:r>
            <a:endParaRPr lang="zh-CN" altLang="en-US" dirty="0">
              <a:latin typeface="+mn-lt"/>
              <a:ea typeface="+mn-ea"/>
              <a:cs typeface="+mn-ea"/>
              <a:sym typeface="+mn-lt"/>
            </a:endParaRPr>
          </a:p>
        </p:txBody>
      </p:sp>
      <p:sp>
        <p:nvSpPr>
          <p:cNvPr id="4" name="文本框 3">
            <a:extLst>
              <a:ext uri="{FF2B5EF4-FFF2-40B4-BE49-F238E27FC236}">
                <a16:creationId xmlns:a16="http://schemas.microsoft.com/office/drawing/2014/main" id="{B4A4CE89-862C-D1DE-3342-9EBF73C747FC}"/>
              </a:ext>
            </a:extLst>
          </p:cNvPr>
          <p:cNvSpPr txBox="1"/>
          <p:nvPr/>
        </p:nvSpPr>
        <p:spPr>
          <a:xfrm>
            <a:off x="879806" y="1538739"/>
            <a:ext cx="7692273" cy="3780522"/>
          </a:xfrm>
          <a:prstGeom prst="rect">
            <a:avLst/>
          </a:prstGeom>
          <a:noFill/>
        </p:spPr>
        <p:txBody>
          <a:bodyPr wrap="square" rtlCol="0">
            <a:spAutoFit/>
          </a:bodyPr>
          <a:lstStyle/>
          <a:p>
            <a:pPr>
              <a:lnSpc>
                <a:spcPct val="150000"/>
              </a:lnSpc>
            </a:pPr>
            <a:r>
              <a:rPr lang="en-US" altLang="zh-CN" dirty="0">
                <a:cs typeface="+mn-ea"/>
                <a:sym typeface="+mn-lt"/>
              </a:rPr>
              <a:t>In network communication, Wireshark is a common </a:t>
            </a:r>
            <a:r>
              <a:rPr lang="en-US" altLang="zh-CN" b="1" dirty="0">
                <a:cs typeface="+mn-ea"/>
                <a:sym typeface="+mn-lt"/>
              </a:rPr>
              <a:t>network protocol analysis tool </a:t>
            </a:r>
            <a:r>
              <a:rPr lang="en-US" altLang="zh-CN" dirty="0">
                <a:cs typeface="+mn-ea"/>
                <a:sym typeface="+mn-lt"/>
              </a:rPr>
              <a:t>that can help us capture and analyze network traffic. </a:t>
            </a:r>
          </a:p>
          <a:p>
            <a:pPr>
              <a:lnSpc>
                <a:spcPct val="150000"/>
              </a:lnSpc>
            </a:pPr>
            <a:r>
              <a:rPr lang="en-US" altLang="zh-CN" dirty="0">
                <a:cs typeface="+mn-ea"/>
                <a:sym typeface="+mn-lt"/>
              </a:rPr>
              <a:t>Using Wireshark, you can learn about the </a:t>
            </a:r>
            <a:r>
              <a:rPr lang="en-US" altLang="zh-CN" b="1" dirty="0">
                <a:cs typeface="+mn-ea"/>
                <a:sym typeface="+mn-lt"/>
              </a:rPr>
              <a:t>content of network packets, including header information, transmission protocol, and data payload</a:t>
            </a:r>
            <a:r>
              <a:rPr lang="en-US" altLang="zh-CN" dirty="0">
                <a:cs typeface="+mn-ea"/>
                <a:sym typeface="+mn-lt"/>
              </a:rPr>
              <a:t>. Through the analysis of network traffic, we can better understand the network communication process, troubleshoot problems and optimize network performance.</a:t>
            </a:r>
          </a:p>
          <a:p>
            <a:pPr>
              <a:lnSpc>
                <a:spcPct val="150000"/>
              </a:lnSpc>
            </a:pPr>
            <a:endParaRPr lang="en-US" altLang="zh-CN" dirty="0">
              <a:cs typeface="+mn-ea"/>
              <a:sym typeface="+mn-lt"/>
            </a:endParaRPr>
          </a:p>
          <a:p>
            <a:pPr>
              <a:lnSpc>
                <a:spcPct val="150000"/>
              </a:lnSpc>
            </a:pPr>
            <a:r>
              <a:rPr lang="en-US" altLang="zh-CN" dirty="0">
                <a:cs typeface="+mn-ea"/>
                <a:sym typeface="+mn-lt"/>
              </a:rPr>
              <a:t>Download link: </a:t>
            </a:r>
            <a:r>
              <a:rPr lang="en-US" altLang="zh-CN" dirty="0">
                <a:cs typeface="+mn-ea"/>
                <a:sym typeface="+mn-lt"/>
                <a:hlinkClick r:id="rId2"/>
              </a:rPr>
              <a:t>https://www.wireshark.org/download.html</a:t>
            </a:r>
            <a:endParaRPr lang="en-US" altLang="zh-CN" dirty="0">
              <a:cs typeface="+mn-ea"/>
              <a:sym typeface="+mn-lt"/>
            </a:endParaRPr>
          </a:p>
        </p:txBody>
      </p:sp>
      <p:pic>
        <p:nvPicPr>
          <p:cNvPr id="8" name="图片 7">
            <a:extLst>
              <a:ext uri="{FF2B5EF4-FFF2-40B4-BE49-F238E27FC236}">
                <a16:creationId xmlns:a16="http://schemas.microsoft.com/office/drawing/2014/main" id="{1F9E7F58-5FBE-A90A-144F-AE5E6453F602}"/>
              </a:ext>
            </a:extLst>
          </p:cNvPr>
          <p:cNvPicPr>
            <a:picLocks noChangeAspect="1"/>
          </p:cNvPicPr>
          <p:nvPr/>
        </p:nvPicPr>
        <p:blipFill rotWithShape="1">
          <a:blip r:embed="rId3">
            <a:extLst>
              <a:ext uri="{28A0092B-C50C-407E-A947-70E740481C1C}">
                <a14:useLocalDpi xmlns:a14="http://schemas.microsoft.com/office/drawing/2010/main" val="0"/>
              </a:ext>
            </a:extLst>
          </a:blip>
          <a:srcRect l="11995" t="4389" r="6426" b="10066"/>
          <a:stretch/>
        </p:blipFill>
        <p:spPr>
          <a:xfrm>
            <a:off x="9376976" y="1921377"/>
            <a:ext cx="1828800" cy="1776961"/>
          </a:xfrm>
          <a:prstGeom prst="rect">
            <a:avLst/>
          </a:prstGeom>
        </p:spPr>
      </p:pic>
    </p:spTree>
    <p:extLst>
      <p:ext uri="{BB962C8B-B14F-4D97-AF65-F5344CB8AC3E}">
        <p14:creationId xmlns:p14="http://schemas.microsoft.com/office/powerpoint/2010/main" val="1801746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552AC-7EC1-6FAE-631B-D88E636D43FB}"/>
              </a:ext>
            </a:extLst>
          </p:cNvPr>
          <p:cNvSpPr>
            <a:spLocks noGrp="1"/>
          </p:cNvSpPr>
          <p:nvPr>
            <p:ph type="title"/>
          </p:nvPr>
        </p:nvSpPr>
        <p:spPr>
          <a:xfrm>
            <a:off x="200462" y="327179"/>
            <a:ext cx="3947886" cy="498929"/>
          </a:xfrm>
        </p:spPr>
        <p:txBody>
          <a:bodyPr>
            <a:normAutofit/>
          </a:bodyPr>
          <a:lstStyle/>
          <a:p>
            <a:r>
              <a:rPr lang="en-US" altLang="zh-CN" sz="2400" dirty="0">
                <a:latin typeface="+mn-lt"/>
                <a:ea typeface="+mn-ea"/>
                <a:cs typeface="+mn-ea"/>
                <a:sym typeface="+mn-lt"/>
              </a:rPr>
              <a:t>How to use Wireshark</a:t>
            </a:r>
            <a:endParaRPr lang="zh-CN" altLang="en-US" sz="2400" dirty="0">
              <a:latin typeface="+mn-lt"/>
              <a:ea typeface="+mn-ea"/>
              <a:cs typeface="+mn-ea"/>
              <a:sym typeface="+mn-lt"/>
            </a:endParaRPr>
          </a:p>
        </p:txBody>
      </p:sp>
      <p:pic>
        <p:nvPicPr>
          <p:cNvPr id="4" name="图片 3">
            <a:extLst>
              <a:ext uri="{FF2B5EF4-FFF2-40B4-BE49-F238E27FC236}">
                <a16:creationId xmlns:a16="http://schemas.microsoft.com/office/drawing/2014/main" id="{CBADD9DA-F543-D634-7975-23A181B9554E}"/>
              </a:ext>
            </a:extLst>
          </p:cNvPr>
          <p:cNvPicPr>
            <a:picLocks noChangeAspect="1"/>
          </p:cNvPicPr>
          <p:nvPr/>
        </p:nvPicPr>
        <p:blipFill>
          <a:blip r:embed="rId2"/>
          <a:stretch>
            <a:fillRect/>
          </a:stretch>
        </p:blipFill>
        <p:spPr>
          <a:xfrm>
            <a:off x="271772" y="1461021"/>
            <a:ext cx="3805265" cy="1100146"/>
          </a:xfrm>
          <a:prstGeom prst="rect">
            <a:avLst/>
          </a:prstGeom>
        </p:spPr>
      </p:pic>
      <p:sp>
        <p:nvSpPr>
          <p:cNvPr id="5" name="文本框 4">
            <a:extLst>
              <a:ext uri="{FF2B5EF4-FFF2-40B4-BE49-F238E27FC236}">
                <a16:creationId xmlns:a16="http://schemas.microsoft.com/office/drawing/2014/main" id="{4FBD171A-B161-8B06-7F07-BD6C20219862}"/>
              </a:ext>
            </a:extLst>
          </p:cNvPr>
          <p:cNvSpPr txBox="1"/>
          <p:nvPr/>
        </p:nvSpPr>
        <p:spPr>
          <a:xfrm>
            <a:off x="271770" y="1048814"/>
            <a:ext cx="3268843" cy="338554"/>
          </a:xfrm>
          <a:prstGeom prst="rect">
            <a:avLst/>
          </a:prstGeom>
          <a:noFill/>
        </p:spPr>
        <p:txBody>
          <a:bodyPr wrap="square" rtlCol="0">
            <a:spAutoFit/>
          </a:bodyPr>
          <a:lstStyle/>
          <a:p>
            <a:r>
              <a:rPr lang="en-US" altLang="zh-CN" sz="1600" b="1" dirty="0">
                <a:cs typeface="+mn-ea"/>
                <a:sym typeface="+mn-lt"/>
              </a:rPr>
              <a:t>Click “Start capture” </a:t>
            </a:r>
            <a:endParaRPr lang="zh-CN" altLang="en-US" sz="1600" b="1" dirty="0">
              <a:cs typeface="+mn-ea"/>
              <a:sym typeface="+mn-lt"/>
            </a:endParaRPr>
          </a:p>
        </p:txBody>
      </p:sp>
      <p:sp>
        <p:nvSpPr>
          <p:cNvPr id="6" name="文本框 5">
            <a:extLst>
              <a:ext uri="{FF2B5EF4-FFF2-40B4-BE49-F238E27FC236}">
                <a16:creationId xmlns:a16="http://schemas.microsoft.com/office/drawing/2014/main" id="{A2D7A864-9B34-936F-56D5-C39162376208}"/>
              </a:ext>
            </a:extLst>
          </p:cNvPr>
          <p:cNvSpPr txBox="1"/>
          <p:nvPr/>
        </p:nvSpPr>
        <p:spPr>
          <a:xfrm>
            <a:off x="271771" y="3852795"/>
            <a:ext cx="4174293" cy="338554"/>
          </a:xfrm>
          <a:prstGeom prst="rect">
            <a:avLst/>
          </a:prstGeom>
          <a:noFill/>
        </p:spPr>
        <p:txBody>
          <a:bodyPr wrap="square" rtlCol="0">
            <a:spAutoFit/>
          </a:bodyPr>
          <a:lstStyle/>
          <a:p>
            <a:r>
              <a:rPr lang="en-US" altLang="zh-CN" sz="1600" b="1" dirty="0">
                <a:cs typeface="+mn-ea"/>
                <a:sym typeface="+mn-lt"/>
              </a:rPr>
              <a:t>Setting up filters</a:t>
            </a:r>
            <a:endParaRPr lang="zh-CN" altLang="en-US" sz="1600" b="1" dirty="0">
              <a:cs typeface="+mn-ea"/>
              <a:sym typeface="+mn-lt"/>
            </a:endParaRPr>
          </a:p>
        </p:txBody>
      </p:sp>
      <p:pic>
        <p:nvPicPr>
          <p:cNvPr id="8" name="图片 7">
            <a:extLst>
              <a:ext uri="{FF2B5EF4-FFF2-40B4-BE49-F238E27FC236}">
                <a16:creationId xmlns:a16="http://schemas.microsoft.com/office/drawing/2014/main" id="{FC821594-1999-A6A7-9C2B-B44942E65B97}"/>
              </a:ext>
            </a:extLst>
          </p:cNvPr>
          <p:cNvPicPr>
            <a:picLocks noChangeAspect="1"/>
          </p:cNvPicPr>
          <p:nvPr/>
        </p:nvPicPr>
        <p:blipFill>
          <a:blip r:embed="rId3"/>
          <a:stretch>
            <a:fillRect/>
          </a:stretch>
        </p:blipFill>
        <p:spPr>
          <a:xfrm>
            <a:off x="345118" y="4254659"/>
            <a:ext cx="4219238" cy="568354"/>
          </a:xfrm>
          <a:prstGeom prst="rect">
            <a:avLst/>
          </a:prstGeom>
        </p:spPr>
      </p:pic>
      <p:sp>
        <p:nvSpPr>
          <p:cNvPr id="9" name="文本框 8">
            <a:extLst>
              <a:ext uri="{FF2B5EF4-FFF2-40B4-BE49-F238E27FC236}">
                <a16:creationId xmlns:a16="http://schemas.microsoft.com/office/drawing/2014/main" id="{1AFB4431-F2CE-7DE1-D8FE-89F6674C7FBA}"/>
              </a:ext>
            </a:extLst>
          </p:cNvPr>
          <p:cNvSpPr txBox="1"/>
          <p:nvPr/>
        </p:nvSpPr>
        <p:spPr>
          <a:xfrm>
            <a:off x="271770" y="2726519"/>
            <a:ext cx="4365933" cy="830997"/>
          </a:xfrm>
          <a:prstGeom prst="rect">
            <a:avLst/>
          </a:prstGeom>
          <a:noFill/>
        </p:spPr>
        <p:txBody>
          <a:bodyPr wrap="square" rtlCol="0">
            <a:spAutoFit/>
          </a:bodyPr>
          <a:lstStyle/>
          <a:p>
            <a:r>
              <a:rPr lang="en-US" altLang="zh-CN" sz="1600" b="0" i="0" dirty="0">
                <a:effectLst/>
                <a:cs typeface="+mn-ea"/>
                <a:sym typeface="+mn-lt"/>
              </a:rPr>
              <a:t>Wireless Local Area Network</a:t>
            </a:r>
            <a:r>
              <a:rPr lang="zh-CN" altLang="en-US" sz="1600" dirty="0">
                <a:cs typeface="+mn-ea"/>
                <a:sym typeface="+mn-lt"/>
              </a:rPr>
              <a:t>（</a:t>
            </a:r>
            <a:r>
              <a:rPr lang="en-US" altLang="zh-CN" sz="1600" dirty="0">
                <a:cs typeface="+mn-ea"/>
                <a:sym typeface="+mn-lt"/>
              </a:rPr>
              <a:t>WLAN</a:t>
            </a:r>
            <a:r>
              <a:rPr lang="zh-CN" altLang="en-US" sz="1600" dirty="0">
                <a:cs typeface="+mn-ea"/>
                <a:sym typeface="+mn-lt"/>
              </a:rPr>
              <a:t>）</a:t>
            </a:r>
            <a:r>
              <a:rPr lang="en-US" altLang="zh-CN" sz="1600" dirty="0">
                <a:cs typeface="+mn-ea"/>
                <a:sym typeface="+mn-lt"/>
              </a:rPr>
              <a:t>is the network card that the </a:t>
            </a:r>
            <a:r>
              <a:rPr lang="en-US" altLang="zh-CN" sz="1600" dirty="0" err="1">
                <a:cs typeface="+mn-ea"/>
                <a:sym typeface="+mn-lt"/>
              </a:rPr>
              <a:t>wireshark</a:t>
            </a:r>
            <a:r>
              <a:rPr lang="en-US" altLang="zh-CN" sz="1600" dirty="0">
                <a:cs typeface="+mn-ea"/>
                <a:sym typeface="+mn-lt"/>
              </a:rPr>
              <a:t> needs to detect</a:t>
            </a:r>
            <a:endParaRPr lang="zh-CN" altLang="en-US" sz="1600" dirty="0">
              <a:cs typeface="+mn-ea"/>
              <a:sym typeface="+mn-lt"/>
            </a:endParaRPr>
          </a:p>
        </p:txBody>
      </p:sp>
      <p:sp>
        <p:nvSpPr>
          <p:cNvPr id="10" name="文本框 9">
            <a:extLst>
              <a:ext uri="{FF2B5EF4-FFF2-40B4-BE49-F238E27FC236}">
                <a16:creationId xmlns:a16="http://schemas.microsoft.com/office/drawing/2014/main" id="{316E8919-6716-18D8-8765-FEE373AAC52B}"/>
              </a:ext>
            </a:extLst>
          </p:cNvPr>
          <p:cNvSpPr txBox="1"/>
          <p:nvPr/>
        </p:nvSpPr>
        <p:spPr>
          <a:xfrm>
            <a:off x="5343225" y="614635"/>
            <a:ext cx="5409112" cy="1323439"/>
          </a:xfrm>
          <a:prstGeom prst="rect">
            <a:avLst/>
          </a:prstGeom>
          <a:noFill/>
        </p:spPr>
        <p:txBody>
          <a:bodyPr wrap="square" rtlCol="0">
            <a:spAutoFit/>
          </a:bodyPr>
          <a:lstStyle/>
          <a:p>
            <a:r>
              <a:rPr lang="en-US" altLang="zh-CN" sz="1600" b="1" dirty="0">
                <a:cs typeface="+mn-ea"/>
                <a:sym typeface="+mn-lt"/>
              </a:rPr>
              <a:t>Several common filtering commands to be used for experiments:</a:t>
            </a:r>
          </a:p>
          <a:p>
            <a:endParaRPr lang="en-US" altLang="zh-CN" sz="1600" dirty="0">
              <a:cs typeface="+mn-ea"/>
              <a:sym typeface="+mn-lt"/>
            </a:endParaRPr>
          </a:p>
          <a:p>
            <a:r>
              <a:rPr lang="en-US" altLang="zh-CN" sz="1600" dirty="0">
                <a:cs typeface="+mn-ea"/>
                <a:sym typeface="+mn-lt"/>
              </a:rPr>
              <a:t>1.</a:t>
            </a:r>
            <a:r>
              <a:rPr lang="zh-CN" altLang="en-US" sz="1600" dirty="0">
                <a:cs typeface="+mn-ea"/>
                <a:sym typeface="+mn-lt"/>
              </a:rPr>
              <a:t> </a:t>
            </a:r>
            <a:r>
              <a:rPr lang="en-US" altLang="zh-CN" sz="1600" dirty="0">
                <a:cs typeface="+mn-ea"/>
                <a:sym typeface="+mn-lt"/>
              </a:rPr>
              <a:t>Filtering out captured protocol-specific </a:t>
            </a:r>
            <a:r>
              <a:rPr lang="en-US" altLang="zh-CN" sz="1600" dirty="0" err="1">
                <a:cs typeface="+mn-ea"/>
                <a:sym typeface="+mn-lt"/>
              </a:rPr>
              <a:t>messages.If</a:t>
            </a:r>
            <a:r>
              <a:rPr lang="en-US" altLang="zh-CN" sz="1600" dirty="0">
                <a:cs typeface="+mn-ea"/>
                <a:sym typeface="+mn-lt"/>
              </a:rPr>
              <a:t> you want to filter out </a:t>
            </a:r>
            <a:r>
              <a:rPr lang="en-US" altLang="zh-CN" sz="1600" dirty="0" err="1">
                <a:cs typeface="+mn-ea"/>
                <a:sym typeface="+mn-lt"/>
              </a:rPr>
              <a:t>tcp</a:t>
            </a:r>
            <a:r>
              <a:rPr lang="en-US" altLang="zh-CN" sz="1600" dirty="0">
                <a:cs typeface="+mn-ea"/>
                <a:sym typeface="+mn-lt"/>
              </a:rPr>
              <a:t> message: segments:</a:t>
            </a:r>
            <a:endParaRPr lang="en-US" altLang="zh-CN" dirty="0">
              <a:cs typeface="+mn-ea"/>
              <a:sym typeface="+mn-lt"/>
            </a:endParaRPr>
          </a:p>
        </p:txBody>
      </p:sp>
      <p:sp>
        <p:nvSpPr>
          <p:cNvPr id="12" name="文本框 11">
            <a:extLst>
              <a:ext uri="{FF2B5EF4-FFF2-40B4-BE49-F238E27FC236}">
                <a16:creationId xmlns:a16="http://schemas.microsoft.com/office/drawing/2014/main" id="{7B2C1CE6-5D40-C000-CEE4-8333D20A4905}"/>
              </a:ext>
            </a:extLst>
          </p:cNvPr>
          <p:cNvSpPr txBox="1"/>
          <p:nvPr/>
        </p:nvSpPr>
        <p:spPr>
          <a:xfrm>
            <a:off x="5343225" y="3206464"/>
            <a:ext cx="5628131" cy="646331"/>
          </a:xfrm>
          <a:prstGeom prst="rect">
            <a:avLst/>
          </a:prstGeom>
          <a:noFill/>
        </p:spPr>
        <p:txBody>
          <a:bodyPr wrap="square">
            <a:spAutoFit/>
          </a:bodyPr>
          <a:lstStyle/>
          <a:p>
            <a:r>
              <a:rPr lang="en-US" altLang="zh-CN" dirty="0">
                <a:cs typeface="+mn-ea"/>
                <a:sym typeface="+mn-lt"/>
              </a:rPr>
              <a:t>2.</a:t>
            </a:r>
            <a:r>
              <a:rPr lang="zh-CN" altLang="en-US" dirty="0">
                <a:cs typeface="+mn-ea"/>
                <a:sym typeface="+mn-lt"/>
              </a:rPr>
              <a:t> </a:t>
            </a:r>
            <a:r>
              <a:rPr lang="en-US" altLang="zh-CN" sz="1600" dirty="0">
                <a:cs typeface="+mn-ea"/>
                <a:sym typeface="+mn-lt"/>
              </a:rPr>
              <a:t>Filter out host-specific messages </a:t>
            </a:r>
          </a:p>
          <a:p>
            <a:r>
              <a:rPr lang="en-US" altLang="zh-CN" dirty="0">
                <a:cs typeface="+mn-ea"/>
                <a:sym typeface="+mn-lt"/>
              </a:rPr>
              <a:t>  </a:t>
            </a:r>
            <a:r>
              <a:rPr lang="en-US" altLang="zh-CN" b="1" dirty="0" err="1">
                <a:cs typeface="+mn-ea"/>
                <a:sym typeface="+mn-lt"/>
              </a:rPr>
              <a:t>ip.addr</a:t>
            </a:r>
            <a:r>
              <a:rPr lang="en-US" altLang="zh-CN" b="1" dirty="0">
                <a:cs typeface="+mn-ea"/>
                <a:sym typeface="+mn-lt"/>
              </a:rPr>
              <a:t> == </a:t>
            </a:r>
            <a:r>
              <a:rPr lang="en-US" altLang="zh-CN" b="1" dirty="0" err="1">
                <a:cs typeface="+mn-ea"/>
                <a:sym typeface="+mn-lt"/>
              </a:rPr>
              <a:t>xxx.xxx.xxx.xxx</a:t>
            </a:r>
            <a:r>
              <a:rPr lang="en-US" altLang="zh-CN" b="1" dirty="0">
                <a:cs typeface="+mn-ea"/>
                <a:sym typeface="+mn-lt"/>
              </a:rPr>
              <a:t> </a:t>
            </a:r>
          </a:p>
        </p:txBody>
      </p:sp>
      <p:pic>
        <p:nvPicPr>
          <p:cNvPr id="14" name="图片 13">
            <a:extLst>
              <a:ext uri="{FF2B5EF4-FFF2-40B4-BE49-F238E27FC236}">
                <a16:creationId xmlns:a16="http://schemas.microsoft.com/office/drawing/2014/main" id="{386F91FC-08A3-E74D-89AE-BA17E5041FEC}"/>
              </a:ext>
            </a:extLst>
          </p:cNvPr>
          <p:cNvPicPr>
            <a:picLocks noChangeAspect="1"/>
          </p:cNvPicPr>
          <p:nvPr/>
        </p:nvPicPr>
        <p:blipFill>
          <a:blip r:embed="rId4"/>
          <a:stretch>
            <a:fillRect/>
          </a:stretch>
        </p:blipFill>
        <p:spPr>
          <a:xfrm>
            <a:off x="5418640" y="2019815"/>
            <a:ext cx="5834105" cy="1104908"/>
          </a:xfrm>
          <a:prstGeom prst="rect">
            <a:avLst/>
          </a:prstGeom>
        </p:spPr>
      </p:pic>
      <p:sp>
        <p:nvSpPr>
          <p:cNvPr id="15" name="文本框 14">
            <a:extLst>
              <a:ext uri="{FF2B5EF4-FFF2-40B4-BE49-F238E27FC236}">
                <a16:creationId xmlns:a16="http://schemas.microsoft.com/office/drawing/2014/main" id="{0CD40473-E224-141F-B93C-CEC8FD87A1EA}"/>
              </a:ext>
            </a:extLst>
          </p:cNvPr>
          <p:cNvSpPr txBox="1"/>
          <p:nvPr/>
        </p:nvSpPr>
        <p:spPr>
          <a:xfrm>
            <a:off x="215104" y="4823014"/>
            <a:ext cx="4807444" cy="584775"/>
          </a:xfrm>
          <a:prstGeom prst="rect">
            <a:avLst/>
          </a:prstGeom>
          <a:noFill/>
        </p:spPr>
        <p:txBody>
          <a:bodyPr wrap="square" rtlCol="0">
            <a:spAutoFit/>
          </a:bodyPr>
          <a:lstStyle/>
          <a:p>
            <a:r>
              <a:rPr lang="en-US" altLang="zh-CN" sz="1600" dirty="0">
                <a:cs typeface="+mn-ea"/>
                <a:sym typeface="+mn-lt"/>
              </a:rPr>
              <a:t>Filters can filter out messages for specific protocols, for specific hosts (IP)</a:t>
            </a:r>
            <a:endParaRPr lang="zh-CN" altLang="en-US" sz="1600" dirty="0">
              <a:cs typeface="+mn-ea"/>
              <a:sym typeface="+mn-lt"/>
            </a:endParaRPr>
          </a:p>
        </p:txBody>
      </p:sp>
      <p:sp>
        <p:nvSpPr>
          <p:cNvPr id="16" name="文本框 15">
            <a:extLst>
              <a:ext uri="{FF2B5EF4-FFF2-40B4-BE49-F238E27FC236}">
                <a16:creationId xmlns:a16="http://schemas.microsoft.com/office/drawing/2014/main" id="{7D164BB6-0539-034C-3E12-7176162843D7}"/>
              </a:ext>
            </a:extLst>
          </p:cNvPr>
          <p:cNvSpPr txBox="1"/>
          <p:nvPr/>
        </p:nvSpPr>
        <p:spPr>
          <a:xfrm>
            <a:off x="5343225" y="4222771"/>
            <a:ext cx="6214004" cy="1477328"/>
          </a:xfrm>
          <a:prstGeom prst="rect">
            <a:avLst/>
          </a:prstGeom>
          <a:noFill/>
        </p:spPr>
        <p:txBody>
          <a:bodyPr wrap="square" rtlCol="0">
            <a:spAutoFit/>
          </a:bodyPr>
          <a:lstStyle/>
          <a:p>
            <a:r>
              <a:rPr lang="en-US" altLang="zh-CN" dirty="0">
                <a:cs typeface="+mn-ea"/>
                <a:sym typeface="+mn-lt"/>
              </a:rPr>
              <a:t>3. Use the “and” concatenation</a:t>
            </a:r>
          </a:p>
          <a:p>
            <a:r>
              <a:rPr lang="en-US" altLang="zh-CN" sz="1800" dirty="0">
                <a:cs typeface="+mn-ea"/>
                <a:sym typeface="+mn-lt"/>
              </a:rPr>
              <a:t>If you want to filter out </a:t>
            </a:r>
            <a:r>
              <a:rPr lang="en-US" altLang="zh-CN" sz="1800" dirty="0" err="1">
                <a:cs typeface="+mn-ea"/>
                <a:sym typeface="+mn-lt"/>
              </a:rPr>
              <a:t>tcp</a:t>
            </a:r>
            <a:r>
              <a:rPr lang="en-US" altLang="zh-CN" sz="1800" dirty="0">
                <a:cs typeface="+mn-ea"/>
                <a:sym typeface="+mn-lt"/>
              </a:rPr>
              <a:t> message and the server’s IP address is </a:t>
            </a:r>
            <a:r>
              <a:rPr lang="en-US" altLang="zh-CN" sz="1800" dirty="0" err="1">
                <a:cs typeface="+mn-ea"/>
                <a:sym typeface="+mn-lt"/>
              </a:rPr>
              <a:t>xxx.xxx.xxx.xxx</a:t>
            </a:r>
            <a:endParaRPr lang="en-US" altLang="zh-CN" sz="1800" dirty="0">
              <a:cs typeface="+mn-ea"/>
              <a:sym typeface="+mn-lt"/>
            </a:endParaRPr>
          </a:p>
          <a:p>
            <a:endParaRPr lang="en-US" altLang="zh-CN" dirty="0">
              <a:cs typeface="+mn-ea"/>
              <a:sym typeface="+mn-lt"/>
            </a:endParaRPr>
          </a:p>
          <a:p>
            <a:r>
              <a:rPr lang="en-US" altLang="zh-CN" b="1" dirty="0" err="1">
                <a:cs typeface="+mn-ea"/>
                <a:sym typeface="+mn-lt"/>
              </a:rPr>
              <a:t>ip.addr</a:t>
            </a:r>
            <a:r>
              <a:rPr lang="en-US" altLang="zh-CN" b="1" dirty="0">
                <a:cs typeface="+mn-ea"/>
                <a:sym typeface="+mn-lt"/>
              </a:rPr>
              <a:t> == </a:t>
            </a:r>
            <a:r>
              <a:rPr lang="en-US" altLang="zh-CN" b="1" dirty="0" err="1">
                <a:cs typeface="+mn-ea"/>
                <a:sym typeface="+mn-lt"/>
              </a:rPr>
              <a:t>xxx.xxx.xxx.xxx</a:t>
            </a:r>
            <a:r>
              <a:rPr lang="en-US" altLang="zh-CN" b="1" dirty="0">
                <a:cs typeface="+mn-ea"/>
                <a:sym typeface="+mn-lt"/>
              </a:rPr>
              <a:t> and </a:t>
            </a:r>
            <a:r>
              <a:rPr lang="en-US" altLang="zh-CN" b="1" dirty="0" err="1">
                <a:cs typeface="+mn-ea"/>
                <a:sym typeface="+mn-lt"/>
              </a:rPr>
              <a:t>tcp</a:t>
            </a:r>
            <a:endParaRPr lang="zh-CN" altLang="en-US" b="1" dirty="0">
              <a:cs typeface="+mn-ea"/>
              <a:sym typeface="+mn-lt"/>
            </a:endParaRPr>
          </a:p>
        </p:txBody>
      </p:sp>
    </p:spTree>
    <p:extLst>
      <p:ext uri="{BB962C8B-B14F-4D97-AF65-F5344CB8AC3E}">
        <p14:creationId xmlns:p14="http://schemas.microsoft.com/office/powerpoint/2010/main" val="153750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20231012/images_object_8001_9000/a86941a2-b88e-4d8a-a437-ac62305a2e93-4.source.default.zh-Hans.jpg"/>
  <p:tag name="OFFICEPLUS.THEME" val="20231012/images_object_8001_9000/a86941a2-b88e-4d8a-a437-ac62305a2e93-4.source.default.zh-Hans-5.pptx"/>
  <p:tag name="OFFICEPLUS.OUTLINE" val="284863"/>
  <p:tag name="OFFICEPLUS.OUTLINEEXTERNAL" val="2c0b8ef0-7bf5-9180-9141-ee1a0d4b8959"/>
</p:tagLst>
</file>

<file path=ppt/tags/tag1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7713911"/>
</p:tagLst>
</file>

<file path=ppt/tags/tag11.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2326568"/>
</p:tagLst>
</file>

<file path=ppt/tags/tag12.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7714001"/>
</p:tagLst>
</file>

<file path=ppt/tags/tag13.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7714001"/>
</p:tagLst>
</file>

<file path=ppt/tags/tag14.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7714001"/>
</p:tagLst>
</file>

<file path=ppt/tags/tag15.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7714022"/>
</p:tagLst>
</file>

<file path=ppt/tags/tag16.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7714022"/>
</p:tagLst>
</file>

<file path=ppt/tags/tag17.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7714022"/>
</p:tagLst>
</file>

<file path=ppt/tags/tag18.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7714022"/>
</p:tagLst>
</file>

<file path=ppt/tags/tag19.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7714022"/>
</p:tagLst>
</file>

<file path=ppt/tags/tag2.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e8ce1b94-49c6-410a-8477-181b8e499392.pptx"/>
</p:tagLst>
</file>

<file path=ppt/tags/tag20.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3.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4.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2326504"/>
</p:tagLst>
</file>

<file path=ppt/tags/tag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2326504"/>
</p:tagLst>
</file>

<file path=ppt/tags/tag6.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7713764"/>
</p:tagLst>
</file>

<file path=ppt/tags/tag7.xml><?xml version="1.0" encoding="utf-8"?>
<p:tagLst xmlns:a="http://schemas.openxmlformats.org/drawingml/2006/main" xmlns:r="http://schemas.openxmlformats.org/officeDocument/2006/relationships" xmlns:p="http://schemas.openxmlformats.org/presentationml/2006/main">
  <p:tag name="OFFICEPLUS.TEMPLATE" val="49ff58e0-387e-4c70-9838-f2ed39e13191.pptx"/>
  <p:tag name="OFFICEPLUS.TAG" val="2beb2bf3-40ba-4876-8eff-8450af69fbd8"/>
  <p:tag name="OFFICEPLUS.OUTLINECONTENT" val="7713788"/>
</p:tagLst>
</file>

<file path=ppt/tags/tag8.xml><?xml version="1.0" encoding="utf-8"?>
<p:tagLst xmlns:a="http://schemas.openxmlformats.org/drawingml/2006/main" xmlns:r="http://schemas.openxmlformats.org/officeDocument/2006/relationships" xmlns:p="http://schemas.openxmlformats.org/presentationml/2006/main">
  <p:tag name="OFFICEPLUS.TEMPLATE" val="997a5fd2-2211-4333-a328-8cfffe92fe75.pptx"/>
  <p:tag name="OFFICEPLUS.TAG" val="2beb2bf3-40ba-4876-8eff-8450af69fbd8"/>
  <p:tag name="OFFICEPLUS.OUTLINECONTENT" val="7713810"/>
</p:tagLst>
</file>

<file path=ppt/tags/tag9.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2326548"/>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FFA006"/>
      </a:accent1>
      <a:accent2>
        <a:srgbClr val="C7A305"/>
      </a:accent2>
      <a:accent3>
        <a:srgbClr val="FFD52E"/>
      </a:accent3>
      <a:accent4>
        <a:srgbClr val="996D00"/>
      </a:accent4>
      <a:accent5>
        <a:srgbClr val="702500"/>
      </a:accent5>
      <a:accent6>
        <a:srgbClr val="525800"/>
      </a:accent6>
      <a:hlink>
        <a:srgbClr val="4472C4"/>
      </a:hlink>
      <a:folHlink>
        <a:srgbClr val="BFBFBF"/>
      </a:folHlink>
    </a:clrScheme>
    <a:fontScheme name="5rglrlqk">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968</TotalTime>
  <Words>2652</Words>
  <Application>Microsoft Macintosh PowerPoint</Application>
  <PresentationFormat>Widescreen</PresentationFormat>
  <Paragraphs>215</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等线</vt:lpstr>
      <vt:lpstr>PingFang SC</vt:lpstr>
      <vt:lpstr>-apple-system</vt:lpstr>
      <vt:lpstr>Arial</vt:lpstr>
      <vt:lpstr>Times New Roman</vt:lpstr>
      <vt:lpstr>Designed by OfficePLUS</vt:lpstr>
      <vt:lpstr>PowerPoint Presentation</vt:lpstr>
      <vt:lpstr>Network Traffic Analysis(wireshark) Overview</vt:lpstr>
      <vt:lpstr>   What is Network Traffic Analysis?</vt:lpstr>
      <vt:lpstr>The Role of Wireshark in Network Traffic Analysis </vt:lpstr>
      <vt:lpstr>Challenges and Considerations </vt:lpstr>
      <vt:lpstr>Applications of Network Traffic Analysis   </vt:lpstr>
      <vt:lpstr>01.Introduction to Wireshark</vt:lpstr>
      <vt:lpstr>Wireshark—a network analysis tool</vt:lpstr>
      <vt:lpstr>How to use Wireshark</vt:lpstr>
      <vt:lpstr>Some common-used commands in Windows</vt:lpstr>
      <vt:lpstr>Some common used commands in Windows</vt:lpstr>
      <vt:lpstr>02.TCP protocol  analysis</vt:lpstr>
      <vt:lpstr>seq and ack</vt:lpstr>
      <vt:lpstr>PowerPoint Presentation</vt:lpstr>
      <vt:lpstr>PowerPoint Presentation</vt:lpstr>
      <vt:lpstr>PowerPoint Presentation</vt:lpstr>
      <vt:lpstr>Packet analysis</vt:lpstr>
      <vt:lpstr>https://www.baidu.com == https://www.baidu.com:80  When we visit baidu, the last 80 port can usually be omitted</vt:lpstr>
      <vt:lpstr>03.ARP（Address Resolution Protocol）</vt:lpstr>
      <vt:lpstr>Introduction to ARP </vt:lpstr>
      <vt:lpstr>ARP Workflow</vt:lpstr>
      <vt:lpstr>ARP Workflow</vt:lpstr>
      <vt:lpstr>ARP cache table</vt:lpstr>
      <vt:lpstr>ARP test</vt:lpstr>
      <vt:lpstr>ARP test</vt:lpstr>
      <vt:lpstr>04.ICMP  analysis </vt:lpstr>
      <vt:lpstr>1.Introduction to ICMP</vt:lpstr>
      <vt:lpstr>2.Key features of ICMP</vt:lpstr>
      <vt:lpstr>2.Key features of ICMP</vt:lpstr>
      <vt:lpstr>3. Background of the experiment</vt:lpstr>
      <vt:lpstr>4. Procedure of ICMP experiment</vt:lpstr>
      <vt:lpstr>PowerPoint Presentation</vt:lpstr>
      <vt:lpstr>PowerPoint Presentation</vt:lpstr>
      <vt:lpstr>PowerPoint Presentation</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awab ahmed</cp:lastModifiedBy>
  <cp:revision>9</cp:revision>
  <dcterms:created xsi:type="dcterms:W3CDTF">2023-07-20T03:04:31Z</dcterms:created>
  <dcterms:modified xsi:type="dcterms:W3CDTF">2023-11-19T20:30:17Z</dcterms:modified>
</cp:coreProperties>
</file>